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  <p:sldMasterId id="2147483684" r:id="rId3"/>
  </p:sldMasterIdLst>
  <p:notesMasterIdLst>
    <p:notesMasterId r:id="rId27"/>
  </p:notesMasterIdLst>
  <p:handoutMasterIdLst>
    <p:handoutMasterId r:id="rId28"/>
  </p:handoutMasterIdLst>
  <p:sldIdLst>
    <p:sldId id="291" r:id="rId4"/>
    <p:sldId id="258" r:id="rId5"/>
    <p:sldId id="340" r:id="rId6"/>
    <p:sldId id="275" r:id="rId7"/>
    <p:sldId id="324" r:id="rId8"/>
    <p:sldId id="325" r:id="rId9"/>
    <p:sldId id="326" r:id="rId10"/>
    <p:sldId id="329" r:id="rId11"/>
    <p:sldId id="327" r:id="rId12"/>
    <p:sldId id="337" r:id="rId13"/>
    <p:sldId id="328" r:id="rId14"/>
    <p:sldId id="330" r:id="rId15"/>
    <p:sldId id="293" r:id="rId16"/>
    <p:sldId id="332" r:id="rId17"/>
    <p:sldId id="334" r:id="rId18"/>
    <p:sldId id="335" r:id="rId19"/>
    <p:sldId id="333" r:id="rId20"/>
    <p:sldId id="336" r:id="rId21"/>
    <p:sldId id="296" r:id="rId22"/>
    <p:sldId id="308" r:id="rId23"/>
    <p:sldId id="342" r:id="rId24"/>
    <p:sldId id="339" r:id="rId25"/>
    <p:sldId id="319" r:id="rId26"/>
  </p:sldIdLst>
  <p:sldSz cx="9144000" cy="6858000" type="screen4x3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80B"/>
    <a:srgbClr val="D2AF2E"/>
    <a:srgbClr val="FF0000"/>
    <a:srgbClr val="ED181E"/>
    <a:srgbClr val="F0F5FD"/>
    <a:srgbClr val="E8F0F8"/>
    <a:srgbClr val="E6E6E6"/>
    <a:srgbClr val="DDDDDD"/>
    <a:srgbClr val="C0C0C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1972" autoAdjust="0"/>
  </p:normalViewPr>
  <p:slideViewPr>
    <p:cSldViewPr showGuides="1">
      <p:cViewPr varScale="1">
        <p:scale>
          <a:sx n="106" d="100"/>
          <a:sy n="106" d="100"/>
        </p:scale>
        <p:origin x="19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53" d="100"/>
          <a:sy n="53" d="100"/>
        </p:scale>
        <p:origin x="-2406" y="-2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6EFE42-2E87-4957-9C71-BF9899EF26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7684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177444-1A77-4F09-8EB2-743D5FB188C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88192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69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5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1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77444-1A77-4F09-8EB2-743D5FB188CB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012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313113" cy="12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 smtClean="0">
                <a:latin typeface="Arial" charset="0"/>
              </a:rPr>
              <a:t>Ambassade de Suisse en …</a:t>
            </a:r>
            <a:endParaRPr lang="de-CH" sz="800" b="1" dirty="0">
              <a:latin typeface="Arial" charset="0"/>
            </a:endParaRPr>
          </a:p>
        </p:txBody>
      </p:sp>
      <p:pic>
        <p:nvPicPr>
          <p:cNvPr id="5" name="Picture 37" descr="Logo_CMYK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8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06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1412875"/>
            <a:ext cx="1866900" cy="458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875" y="1412875"/>
            <a:ext cx="5453063" cy="458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056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313113" cy="12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 smtClean="0">
                <a:solidFill>
                  <a:srgbClr val="000000"/>
                </a:solidFill>
                <a:latin typeface="Arial" charset="0"/>
              </a:rPr>
              <a:t>Ambassade de Suisse en …</a:t>
            </a:r>
            <a:endParaRPr lang="de-CH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37" descr="Logo_CMYK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4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644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17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2492375"/>
            <a:ext cx="3659188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2492375"/>
            <a:ext cx="3660775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7859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117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311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42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36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576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200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3742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1412875"/>
            <a:ext cx="1866900" cy="458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875" y="1412875"/>
            <a:ext cx="5453063" cy="458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8227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313113" cy="12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 smtClean="0">
                <a:solidFill>
                  <a:srgbClr val="000000"/>
                </a:solidFill>
                <a:latin typeface="Arial" charset="0"/>
              </a:rPr>
              <a:t>Ambassade de Suisse en …</a:t>
            </a:r>
            <a:endParaRPr lang="de-CH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37" descr="Logo_CMYK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32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2627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774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2492375"/>
            <a:ext cx="3659188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2492375"/>
            <a:ext cx="3660775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5055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1627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5505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1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32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245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936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7210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1412875"/>
            <a:ext cx="1866900" cy="458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875" y="1412875"/>
            <a:ext cx="5453063" cy="458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591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2492375"/>
            <a:ext cx="3659188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2492375"/>
            <a:ext cx="3660775" cy="350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53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578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680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9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4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3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>
              <a:latin typeface="Arial" charset="0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1412875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2492375"/>
            <a:ext cx="74723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Um den Fliesstext übersichtlich zu halten, sollten Abschnitte</a:t>
            </a:r>
          </a:p>
          <a:p>
            <a:pPr lvl="0"/>
            <a:r>
              <a:rPr lang="en-GB" altLang="en-US" smtClean="0"/>
              <a:t>gemacht werden. Diese werden zur besseren Lesbarkeit</a:t>
            </a:r>
          </a:p>
          <a:p>
            <a:pPr lvl="0"/>
            <a:r>
              <a:rPr lang="en-GB" altLang="en-US" smtClean="0"/>
              <a:t>jeweils mit eine Blindzeile getrennt.</a:t>
            </a:r>
            <a:br>
              <a:rPr lang="en-GB" altLang="en-US" smtClean="0"/>
            </a:br>
            <a:endParaRPr lang="en-GB" altLang="en-US" smtClean="0"/>
          </a:p>
          <a:p>
            <a:pPr lvl="0"/>
            <a:r>
              <a:rPr lang="en-GB" altLang="en-US" smtClean="0"/>
              <a:t>Klicken Sie, um die Formate des Vorlagentextes zu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  <a:defRPr/>
            </a:pPr>
            <a:fld id="{173A1835-2A49-46D6-AE53-72D130BB1EBD}" type="slidenum">
              <a:rPr lang="de-CH" sz="900">
                <a:latin typeface="Arial" charset="0"/>
              </a:rPr>
              <a:pPr algn="r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>
                <a:latin typeface="Arial" charset="0"/>
              </a:rPr>
              <a:t> </a:t>
            </a:r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auto">
          <a:xfrm>
            <a:off x="1225550" y="6143625"/>
            <a:ext cx="3557588" cy="404813"/>
          </a:xfrm>
          <a:prstGeom prst="octagon">
            <a:avLst>
              <a:gd name="adj" fmla="val 2928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>
                <a:latin typeface="Arial" charset="0"/>
              </a:rPr>
              <a:t>Name der Präsentation</a:t>
            </a:r>
            <a:r>
              <a:rPr lang="de-CH" sz="900">
                <a:latin typeface="Arial" charset="0"/>
              </a:rPr>
              <a:t> | Untertitel</a:t>
            </a:r>
            <a:br>
              <a:rPr lang="de-CH" sz="900">
                <a:latin typeface="Arial" charset="0"/>
              </a:rPr>
            </a:br>
            <a:r>
              <a:rPr lang="de-CH" sz="900">
                <a:latin typeface="Arial" charset="0"/>
              </a:rPr>
              <a:t>Absender</a:t>
            </a:r>
            <a:endParaRPr lang="de-CH" sz="900" b="1">
              <a:latin typeface="Arial" charset="0"/>
            </a:endParaRP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72000" y="387350"/>
            <a:ext cx="41767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>
                <a:latin typeface="Arial" charset="0"/>
              </a:rPr>
              <a:t>Ambassade de </a:t>
            </a:r>
            <a:r>
              <a:rPr lang="de-CH" sz="800" b="1" dirty="0" smtClean="0">
                <a:latin typeface="Arial" charset="0"/>
              </a:rPr>
              <a:t>Suisse en …</a:t>
            </a:r>
            <a:endParaRPr lang="de-CH" sz="800" b="1" dirty="0">
              <a:latin typeface="Arial" charset="0"/>
            </a:endParaRPr>
          </a:p>
        </p:txBody>
      </p:sp>
      <p:pic>
        <p:nvPicPr>
          <p:cNvPr id="1033" name="Picture 42" descr="Logo_CMYK_p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1412875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2492375"/>
            <a:ext cx="74723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Um den Fliesstext übersichtlich zu halten, sollten Abschnitte</a:t>
            </a:r>
          </a:p>
          <a:p>
            <a:pPr lvl="0"/>
            <a:r>
              <a:rPr lang="en-GB" altLang="en-US" smtClean="0"/>
              <a:t>gemacht werden. Diese werden zur besseren Lesbarkeit</a:t>
            </a:r>
          </a:p>
          <a:p>
            <a:pPr lvl="0"/>
            <a:r>
              <a:rPr lang="en-GB" altLang="en-US" smtClean="0"/>
              <a:t>jeweils mit eine Blindzeile getrennt.</a:t>
            </a:r>
            <a:br>
              <a:rPr lang="en-GB" altLang="en-US" smtClean="0"/>
            </a:br>
            <a:endParaRPr lang="en-GB" altLang="en-US" smtClean="0"/>
          </a:p>
          <a:p>
            <a:pPr lvl="0"/>
            <a:r>
              <a:rPr lang="en-GB" altLang="en-US" smtClean="0"/>
              <a:t>Klicken Sie, um die Formate des Vorlagentextes zu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  <a:defRPr/>
            </a:pPr>
            <a:fld id="{173A1835-2A49-46D6-AE53-72D130BB1EBD}" type="slidenum">
              <a:rPr lang="de-CH" sz="900">
                <a:solidFill>
                  <a:srgbClr val="000000"/>
                </a:solidFill>
                <a:latin typeface="Arial" charset="0"/>
              </a:rPr>
              <a:pPr algn="r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auto">
          <a:xfrm>
            <a:off x="1225550" y="6143625"/>
            <a:ext cx="3557588" cy="404813"/>
          </a:xfrm>
          <a:prstGeom prst="octagon">
            <a:avLst>
              <a:gd name="adj" fmla="val 2928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>
                <a:solidFill>
                  <a:srgbClr val="000000"/>
                </a:solidFill>
                <a:latin typeface="Arial" charset="0"/>
              </a:rPr>
              <a:t>Name der Präsentation</a:t>
            </a:r>
            <a:r>
              <a:rPr lang="de-CH" sz="900">
                <a:solidFill>
                  <a:srgbClr val="000000"/>
                </a:solidFill>
                <a:latin typeface="Arial" charset="0"/>
              </a:rPr>
              <a:t> | Untertitel</a:t>
            </a:r>
            <a:br>
              <a:rPr lang="de-CH" sz="900">
                <a:solidFill>
                  <a:srgbClr val="000000"/>
                </a:solidFill>
                <a:latin typeface="Arial" charset="0"/>
              </a:rPr>
            </a:br>
            <a:r>
              <a:rPr lang="de-CH" sz="900">
                <a:solidFill>
                  <a:srgbClr val="000000"/>
                </a:solidFill>
                <a:latin typeface="Arial" charset="0"/>
              </a:rPr>
              <a:t>Absender</a:t>
            </a:r>
            <a:endParaRPr lang="de-CH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72000" y="387350"/>
            <a:ext cx="41767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>
                <a:solidFill>
                  <a:srgbClr val="000000"/>
                </a:solidFill>
                <a:latin typeface="Arial" charset="0"/>
              </a:rPr>
              <a:t>Ambassade de </a:t>
            </a:r>
            <a:r>
              <a:rPr lang="de-CH" sz="800" b="1" dirty="0" smtClean="0">
                <a:solidFill>
                  <a:srgbClr val="000000"/>
                </a:solidFill>
                <a:latin typeface="Arial" charset="0"/>
              </a:rPr>
              <a:t>Suisse en …</a:t>
            </a:r>
            <a:endParaRPr lang="de-CH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42" descr="Logo_CMYK_p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7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CA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1412875"/>
            <a:ext cx="74612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2492375"/>
            <a:ext cx="74723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Um den Fliesstext übersichtlich zu halten, sollten Abschnitte</a:t>
            </a:r>
          </a:p>
          <a:p>
            <a:pPr lvl="0"/>
            <a:r>
              <a:rPr lang="en-GB" altLang="en-US" smtClean="0"/>
              <a:t>gemacht werden. Diese werden zur besseren Lesbarkeit</a:t>
            </a:r>
          </a:p>
          <a:p>
            <a:pPr lvl="0"/>
            <a:r>
              <a:rPr lang="en-GB" altLang="en-US" smtClean="0"/>
              <a:t>jeweils mit eine Blindzeile getrennt.</a:t>
            </a:r>
            <a:br>
              <a:rPr lang="en-GB" altLang="en-US" smtClean="0"/>
            </a:br>
            <a:endParaRPr lang="en-GB" altLang="en-US" smtClean="0"/>
          </a:p>
          <a:p>
            <a:pPr lvl="0"/>
            <a:r>
              <a:rPr lang="en-GB" altLang="en-US" smtClean="0"/>
              <a:t>Klicken Sie, um die Formate des Vorlagentextes zu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  <a:defRPr/>
            </a:pPr>
            <a:fld id="{173A1835-2A49-46D6-AE53-72D130BB1EBD}" type="slidenum">
              <a:rPr lang="de-CH" sz="900">
                <a:solidFill>
                  <a:srgbClr val="000000"/>
                </a:solidFill>
                <a:latin typeface="Arial" charset="0"/>
              </a:rPr>
              <a:pPr algn="r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058" name="AutoShape 34"/>
          <p:cNvSpPr>
            <a:spLocks noChangeArrowheads="1"/>
          </p:cNvSpPr>
          <p:nvPr/>
        </p:nvSpPr>
        <p:spPr bwMode="auto">
          <a:xfrm>
            <a:off x="1225550" y="6143625"/>
            <a:ext cx="3557588" cy="404813"/>
          </a:xfrm>
          <a:prstGeom prst="octagon">
            <a:avLst>
              <a:gd name="adj" fmla="val 29287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>
                <a:solidFill>
                  <a:srgbClr val="000000"/>
                </a:solidFill>
                <a:latin typeface="Arial" charset="0"/>
              </a:rPr>
              <a:t>Name der Präsentation</a:t>
            </a:r>
            <a:r>
              <a:rPr lang="de-CH" sz="900">
                <a:solidFill>
                  <a:srgbClr val="000000"/>
                </a:solidFill>
                <a:latin typeface="Arial" charset="0"/>
              </a:rPr>
              <a:t> | Untertitel</a:t>
            </a:r>
            <a:br>
              <a:rPr lang="de-CH" sz="900">
                <a:solidFill>
                  <a:srgbClr val="000000"/>
                </a:solidFill>
                <a:latin typeface="Arial" charset="0"/>
              </a:rPr>
            </a:br>
            <a:r>
              <a:rPr lang="de-CH" sz="900">
                <a:solidFill>
                  <a:srgbClr val="000000"/>
                </a:solidFill>
                <a:latin typeface="Arial" charset="0"/>
              </a:rPr>
              <a:t>Absender</a:t>
            </a:r>
            <a:endParaRPr lang="de-CH" sz="9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572000" y="387350"/>
            <a:ext cx="4176713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b="1" dirty="0">
                <a:solidFill>
                  <a:srgbClr val="000000"/>
                </a:solidFill>
                <a:latin typeface="Arial" charset="0"/>
              </a:rPr>
              <a:t>Ambassade de </a:t>
            </a:r>
            <a:r>
              <a:rPr lang="de-CH" sz="800" b="1" dirty="0" smtClean="0">
                <a:solidFill>
                  <a:srgbClr val="000000"/>
                </a:solidFill>
                <a:latin typeface="Arial" charset="0"/>
              </a:rPr>
              <a:t>Suisse en …</a:t>
            </a:r>
            <a:endParaRPr lang="de-CH" sz="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42" descr="Logo_CMYK_p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04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7" y="2493111"/>
            <a:ext cx="8319838" cy="2773363"/>
          </a:xfrm>
        </p:spPr>
        <p:txBody>
          <a:bodyPr/>
          <a:lstStyle/>
          <a:p>
            <a:pPr algn="ctr">
              <a:tabLst>
                <a:tab pos="85725" algn="l"/>
              </a:tabLst>
            </a:pPr>
            <a:r>
              <a:rPr lang="de-CH" altLang="en-US" dirty="0" smtClean="0"/>
              <a:t>Dezyèm etap konstriksyon an</a:t>
            </a:r>
            <a:br>
              <a:rPr lang="de-CH" altLang="en-US" dirty="0" smtClean="0"/>
            </a:br>
            <a:r>
              <a:rPr lang="de-CH" altLang="en-US" dirty="0" smtClean="0"/>
              <a:t>(TKLA II)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altLang="en-US" dirty="0" smtClean="0"/>
              <a:t>xx.04.2022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819737"/>
              </p:ext>
            </p:extLst>
          </p:nvPr>
        </p:nvGraphicFramePr>
        <p:xfrm>
          <a:off x="2459782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977396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+mn-lt"/>
              </a:rPr>
              <a:t>Pwojè PARHAFS</a:t>
            </a:r>
            <a:endParaRPr lang="fr-F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15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la_kouvèti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385464"/>
              </p:ext>
            </p:extLst>
          </p:nvPr>
        </p:nvGraphicFramePr>
        <p:xfrm>
          <a:off x="2521218" y="468312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0" y="2025143"/>
            <a:ext cx="452055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Klou tòl yo dwe tòsade epi fòk yo gen yon </a:t>
            </a:r>
            <a:r>
              <a:rPr lang="fr-CH" altLang="en-US" sz="2800" kern="0" dirty="0"/>
              <a:t>kawotyou </a:t>
            </a:r>
            <a:r>
              <a:rPr lang="fr-CH" altLang="en-US" sz="2800" kern="0" dirty="0" smtClean="0"/>
              <a:t>nan tèt yo pou anpeche dlo pase anba yo</a:t>
            </a:r>
          </a:p>
          <a:p>
            <a:pPr lv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fr-CH" sz="2800" dirty="0">
                <a:ea typeface="Arial"/>
                <a:cs typeface="Arial"/>
                <a:sym typeface="Arial"/>
              </a:rPr>
              <a:t>Tòl yo dwe kloure sou do kanal yo chak 2 kanal pou pi piti</a:t>
            </a:r>
            <a:endParaRPr lang="fr-CH" sz="2800" dirty="0"/>
          </a:p>
          <a:p>
            <a:pPr lv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fr-CH" sz="2800" dirty="0">
                <a:ea typeface="Arial"/>
                <a:cs typeface="Arial"/>
                <a:sym typeface="Arial"/>
              </a:rPr>
              <a:t>Nan pwent tòl yo ak nan zòn rekouvreman tòl klou yo dwe plase sou do chak kanal</a:t>
            </a:r>
            <a:endParaRPr lang="fr-CH" sz="2800" dirty="0"/>
          </a:p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endParaRPr lang="fr-CH" altLang="en-US" sz="2400" kern="0" dirty="0"/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endParaRPr lang="fr-CH" altLang="en-US" sz="2400" kern="0" dirty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54" y="2052865"/>
            <a:ext cx="2211687" cy="17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138383" y="2132732"/>
            <a:ext cx="2016224" cy="15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8001" r="40257" b="71054"/>
          <a:stretch/>
        </p:blipFill>
        <p:spPr>
          <a:xfrm>
            <a:off x="107504" y="4209260"/>
            <a:ext cx="4314300" cy="14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5170" y="1268760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la_galri</a:t>
            </a:r>
            <a:r>
              <a:rPr lang="de-CH" altLang="en-US" dirty="0"/>
              <a:t> </a:t>
            </a:r>
            <a:r>
              <a:rPr lang="de-CH" altLang="en-US" dirty="0" smtClean="0"/>
              <a:t>a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86548"/>
              </p:ext>
            </p:extLst>
          </p:nvPr>
        </p:nvGraphicFramePr>
        <p:xfrm>
          <a:off x="2470692" y="483128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80748" y="2242721"/>
            <a:ext cx="3802758" cy="28356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/>
              <a:t>Lè  </a:t>
            </a:r>
            <a:r>
              <a:rPr lang="de-CH" sz="2800" dirty="0">
                <a:solidFill>
                  <a:srgbClr val="FF0000"/>
                </a:solidFill>
              </a:rPr>
              <a:t>twati </a:t>
            </a:r>
            <a:r>
              <a:rPr lang="de-CH" sz="2800" dirty="0" smtClean="0">
                <a:solidFill>
                  <a:srgbClr val="FF0000"/>
                </a:solidFill>
              </a:rPr>
              <a:t>galri </a:t>
            </a:r>
            <a:r>
              <a:rPr lang="de-CH" sz="2800" dirty="0"/>
              <a:t>a separe ak twati kay la van pap ka rache tout ansanm</a:t>
            </a:r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/>
              <a:t>Bòdi </a:t>
            </a:r>
            <a:r>
              <a:rPr lang="fr-FR" sz="2800" dirty="0"/>
              <a:t>twati a (</a:t>
            </a:r>
            <a:r>
              <a:rPr lang="fr-FR" sz="2800" dirty="0">
                <a:solidFill>
                  <a:srgbClr val="0070C0"/>
                </a:solidFill>
              </a:rPr>
              <a:t>Planch deriv</a:t>
            </a:r>
            <a:r>
              <a:rPr lang="fr-FR" sz="2800" dirty="0"/>
              <a:t>) anpeche van </a:t>
            </a:r>
            <a:r>
              <a:rPr lang="fr-FR" sz="2800" dirty="0" smtClean="0"/>
              <a:t>leve pwent </a:t>
            </a:r>
            <a:r>
              <a:rPr lang="fr-FR" sz="2800" dirty="0"/>
              <a:t>tòl yo </a:t>
            </a:r>
            <a:r>
              <a:rPr lang="fr-FR" sz="2800" dirty="0" smtClean="0"/>
              <a:t>fasil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6327" r="2599"/>
          <a:stretch/>
        </p:blipFill>
        <p:spPr bwMode="auto">
          <a:xfrm>
            <a:off x="60494" y="2405948"/>
            <a:ext cx="5076056" cy="34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2771709" y="3101494"/>
            <a:ext cx="1428737" cy="738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771709" y="3834648"/>
            <a:ext cx="1008112" cy="2987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3738106" y="3284984"/>
            <a:ext cx="1337950" cy="8484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200446" y="3101494"/>
            <a:ext cx="875610" cy="1834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26014" y="3429000"/>
            <a:ext cx="792088" cy="1646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722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92009"/>
              </p:ext>
            </p:extLst>
          </p:nvPr>
        </p:nvGraphicFramePr>
        <p:xfrm>
          <a:off x="2555776" y="487427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2209" y="1268760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860032" y="2401650"/>
            <a:ext cx="41764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/>
              <a:t>Se bòs </a:t>
            </a:r>
            <a:r>
              <a:rPr lang="fr-CH" altLang="en-US" sz="2800" kern="0" dirty="0" smtClean="0"/>
              <a:t>mason yo </a:t>
            </a:r>
            <a:r>
              <a:rPr lang="fr-CH" altLang="en-US" sz="2800" kern="0" dirty="0"/>
              <a:t>ki responsab pou fè </a:t>
            </a:r>
            <a:r>
              <a:rPr lang="fr-CH" altLang="en-US" sz="2800" kern="0" dirty="0" smtClean="0"/>
              <a:t>ranplisaj panno</a:t>
            </a:r>
            <a:r>
              <a:rPr lang="fr-CH" altLang="en-US" sz="2800" kern="0" dirty="0"/>
              <a:t> </a:t>
            </a:r>
            <a:r>
              <a:rPr lang="fr-CH" altLang="en-US" sz="2800" kern="0" dirty="0" smtClean="0"/>
              <a:t>yo ak siraj jwen yo</a:t>
            </a:r>
            <a:endParaRPr lang="fr-CH" altLang="en-US" sz="2800" kern="0" dirty="0"/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Koperasyon an responsab </a:t>
            </a:r>
            <a:r>
              <a:rPr lang="fr-CH" altLang="en-US" sz="2800" kern="0" dirty="0"/>
              <a:t>pou peye bòs </a:t>
            </a:r>
            <a:r>
              <a:rPr lang="fr-CH" altLang="en-US" sz="2800" kern="0" dirty="0" smtClean="0"/>
              <a:t>mason yo aprè enjenyè a fin valide travay yo</a:t>
            </a:r>
            <a:endParaRPr lang="fr-CH" altLang="en-US" sz="2800" kern="0" dirty="0"/>
          </a:p>
          <a:p>
            <a:pPr lvl="0"/>
            <a:endParaRPr lang="fr-FR" sz="2400" dirty="0"/>
          </a:p>
        </p:txBody>
      </p:sp>
      <p:pic>
        <p:nvPicPr>
          <p:cNvPr id="11" name="Picture 2" descr="K:\771.22_7F-09905.01_PAR_Formation\117.22_Formation ménages\Seance 4 Tecla I\Images_Plans\Original\Panneaux_coule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14826" r="8287" b="17201"/>
          <a:stretch/>
        </p:blipFill>
        <p:spPr bwMode="auto">
          <a:xfrm>
            <a:off x="107504" y="2278951"/>
            <a:ext cx="4610107" cy="367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327939"/>
              </p:ext>
            </p:extLst>
          </p:nvPr>
        </p:nvGraphicFramePr>
        <p:xfrm>
          <a:off x="2419524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24843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836125" y="2323778"/>
            <a:ext cx="4130025" cy="243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/>
              <a:t>Kontrevantman yo pèmèt nou divize panno a pou li ka pi byen kenbe ranplisaj la</a:t>
            </a:r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/>
              <a:t>Li anpeche tout mi an tonbe ansanm lè gen goudougoudou oswa sikl</a:t>
            </a:r>
            <a:r>
              <a:rPr lang="fr-CH" altLang="en-US" sz="2800" kern="0" dirty="0"/>
              <a:t>ò</a:t>
            </a:r>
            <a:r>
              <a:rPr lang="fr-FR" sz="2800" dirty="0" smtClean="0"/>
              <a:t>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1527" y="1772816"/>
            <a:ext cx="536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>
                <a:latin typeface="+mn-lt"/>
              </a:rPr>
              <a:t>Koman </a:t>
            </a:r>
            <a:r>
              <a:rPr lang="fr-CH" altLang="en-US" sz="2800" kern="0" dirty="0">
                <a:latin typeface="+mn-lt"/>
              </a:rPr>
              <a:t>ranplisaj ak wòch yo fèt?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4481027" cy="25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818810"/>
              </p:ext>
            </p:extLst>
          </p:nvPr>
        </p:nvGraphicFramePr>
        <p:xfrm>
          <a:off x="2491532" y="476477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5220072" y="1814095"/>
            <a:ext cx="3600400" cy="433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Mi kay yo ap fèt ak ranplisaj wòch, lacho, siman, sab. </a:t>
            </a:r>
            <a:r>
              <a:rPr lang="fr-CH" altLang="en-US" sz="2800" kern="0" dirty="0"/>
              <a:t>E</a:t>
            </a:r>
            <a:r>
              <a:rPr lang="fr-CH" altLang="en-US" sz="2800" kern="0" dirty="0" smtClean="0"/>
              <a:t>tap pou ranplisaj wòch yo se: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Mete klou nan kontrevantman yo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Fè kofraj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Poze wòch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Fè siraj jwen yo ak mòtye bata </a:t>
            </a:r>
          </a:p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lvl="0"/>
            <a:endParaRPr lang="fr-FR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8221" b="454"/>
          <a:stretch/>
        </p:blipFill>
        <p:spPr>
          <a:xfrm>
            <a:off x="323528" y="1954690"/>
            <a:ext cx="4633566" cy="29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95840"/>
              </p:ext>
            </p:extLst>
          </p:nvPr>
        </p:nvGraphicFramePr>
        <p:xfrm>
          <a:off x="2419524" y="475577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24843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Mi_plasman klou yo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690594" y="1903424"/>
            <a:ext cx="3958280" cy="156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fr-FR" sz="2800" dirty="0" smtClean="0"/>
              <a:t>Etap 1:</a:t>
            </a:r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/>
              <a:t>K</a:t>
            </a:r>
            <a:r>
              <a:rPr lang="fr-FR" sz="2800" dirty="0" smtClean="0"/>
              <a:t>lou yo dwe plase </a:t>
            </a:r>
            <a:r>
              <a:rPr lang="fr-FR" sz="2800" dirty="0"/>
              <a:t>nan </a:t>
            </a:r>
            <a:r>
              <a:rPr lang="fr-FR" sz="2800" b="1" dirty="0" smtClean="0">
                <a:solidFill>
                  <a:srgbClr val="FF0000"/>
                </a:solidFill>
              </a:rPr>
              <a:t>X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/>
              <a:t>yo pou ranplisaj wòch la ka byen konekte ak bwa yo</a:t>
            </a:r>
            <a:endParaRPr lang="fr-F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/>
          <a:stretch/>
        </p:blipFill>
        <p:spPr bwMode="auto">
          <a:xfrm>
            <a:off x="234553" y="1897799"/>
            <a:ext cx="3919142" cy="484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941910"/>
              </p:ext>
            </p:extLst>
          </p:nvPr>
        </p:nvGraphicFramePr>
        <p:xfrm>
          <a:off x="2451180" y="5012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24843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Mi_kofraj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5292080" y="2420888"/>
            <a:ext cx="3851920" cy="202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2800" dirty="0"/>
              <a:t>Etap </a:t>
            </a:r>
            <a:r>
              <a:rPr lang="fr-FR" sz="2800" dirty="0" smtClean="0"/>
              <a:t>2:</a:t>
            </a:r>
            <a:endParaRPr lang="fr-FR" sz="2800" dirty="0"/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/>
              <a:t>Fas anndan panno yo kofre ak planch oswa playwoud</a:t>
            </a:r>
            <a:r>
              <a:rPr lang="fr-FR" sz="2800" dirty="0"/>
              <a:t> </a:t>
            </a:r>
            <a:r>
              <a:rPr lang="fr-FR" sz="2800" dirty="0" smtClean="0"/>
              <a:t>pou ranplisaj la ka fèt pi fasil</a:t>
            </a:r>
          </a:p>
        </p:txBody>
      </p:sp>
      <p:pic>
        <p:nvPicPr>
          <p:cNvPr id="3074" name="Picture 2" descr="P:\AD Fotos Assortie et Nomé\PHOTOS PARHAFS\Photo chantier Ecole\Murs\P10105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t="22549" r="23090" b="34706"/>
          <a:stretch/>
        </p:blipFill>
        <p:spPr bwMode="auto">
          <a:xfrm>
            <a:off x="61590" y="2420888"/>
            <a:ext cx="508218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35192"/>
              </p:ext>
            </p:extLst>
          </p:nvPr>
        </p:nvGraphicFramePr>
        <p:xfrm>
          <a:off x="2483768" y="47336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268760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Mi_poz wòch yo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788024" y="2058554"/>
            <a:ext cx="4248472" cy="357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r-FR" sz="2800" dirty="0"/>
              <a:t>Etap </a:t>
            </a:r>
            <a:r>
              <a:rPr lang="fr-FR" sz="2800" dirty="0" smtClean="0"/>
              <a:t>3:</a:t>
            </a:r>
          </a:p>
          <a:p>
            <a:pPr>
              <a:spcBef>
                <a:spcPts val="1200"/>
              </a:spcBef>
            </a:pPr>
            <a:r>
              <a:rPr lang="fr-FR" sz="2800" dirty="0" smtClean="0"/>
              <a:t>Wòch ki poze nan ti kazye yo dwe mare youn ak lòt</a:t>
            </a:r>
          </a:p>
          <a:p>
            <a:pPr marL="361950" indent="-361950">
              <a:spcBef>
                <a:spcPts val="1200"/>
              </a:spcBef>
              <a:tabLst>
                <a:tab pos="441325" algn="l"/>
              </a:tabLst>
            </a:pPr>
            <a:r>
              <a:rPr lang="fr-FR" sz="2800" dirty="0" smtClean="0"/>
              <a:t>Wòch ki poze nan mi an pa</a:t>
            </a:r>
            <a:r>
              <a:rPr lang="fr-FR" sz="2800" dirty="0"/>
              <a:t> </a:t>
            </a:r>
            <a:r>
              <a:rPr lang="fr-FR" sz="2800" dirty="0" smtClean="0"/>
              <a:t>dwe twò gwo</a:t>
            </a:r>
          </a:p>
          <a:p>
            <a:pPr marL="361950" indent="-361950">
              <a:spcBef>
                <a:spcPts val="1200"/>
              </a:spcBef>
              <a:tabLst>
                <a:tab pos="441325" algn="l"/>
              </a:tabLst>
            </a:pPr>
            <a:r>
              <a:rPr lang="fr-FR" sz="2800" dirty="0"/>
              <a:t>Jwen wòch yo dwe toujou plen ak mòtye</a:t>
            </a:r>
          </a:p>
          <a:p>
            <a:pPr marL="361950" indent="-361950">
              <a:spcBef>
                <a:spcPts val="1200"/>
              </a:spcBef>
              <a:tabLst>
                <a:tab pos="441325" algn="l"/>
              </a:tabLst>
            </a:pPr>
            <a:endParaRPr lang="fr-F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9" b="10832"/>
          <a:stretch/>
        </p:blipFill>
        <p:spPr bwMode="auto">
          <a:xfrm>
            <a:off x="251520" y="2060848"/>
            <a:ext cx="4032448" cy="47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9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05078"/>
              </p:ext>
            </p:extLst>
          </p:nvPr>
        </p:nvGraphicFramePr>
        <p:xfrm>
          <a:off x="2419524" y="480531"/>
          <a:ext cx="6229350" cy="3182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22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24843"/>
            <a:ext cx="7461250" cy="503957"/>
          </a:xfrm>
          <a:noFill/>
        </p:spPr>
        <p:txBody>
          <a:bodyPr/>
          <a:lstStyle/>
          <a:p>
            <a:r>
              <a:rPr lang="fr-CH" altLang="en-US" dirty="0" smtClean="0"/>
              <a:t>Mi_ siraj/ Finisyon</a:t>
            </a:r>
            <a:endParaRPr lang="de-CH" altLang="en-US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679504" y="1952261"/>
            <a:ext cx="4464496" cy="35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fr-FR" sz="2800" dirty="0" smtClean="0"/>
              <a:t>Etap 4: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fr-FR" sz="2800" dirty="0" smtClean="0"/>
              <a:t>Finisyon se etap final kay la pou fè li pi bèl epi pou li ka dire pi lontan:  </a:t>
            </a:r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/>
              <a:t>R</a:t>
            </a:r>
            <a:r>
              <a:rPr lang="fr-FR" sz="2800" dirty="0" smtClean="0"/>
              <a:t>andwisaj </a:t>
            </a:r>
            <a:r>
              <a:rPr lang="fr-FR" sz="2800" dirty="0"/>
              <a:t>mi, sire jwen wòch yo</a:t>
            </a:r>
            <a:r>
              <a:rPr lang="fr-FR" sz="2800" dirty="0" smtClean="0"/>
              <a:t>…</a:t>
            </a:r>
          </a:p>
          <a:p>
            <a:pPr>
              <a:spcBef>
                <a:spcPts val="1200"/>
              </a:spcBef>
            </a:pPr>
            <a:r>
              <a:rPr lang="fr-FR" sz="2800" dirty="0" smtClean="0"/>
              <a:t>Siraj jwen yo anpeche dlo lapli lave mòtye ki nan mi an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9" name="Picture 2" descr="C:\Users\TRA164432\Desktop\Photos formation\MEMO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0" y="1984790"/>
            <a:ext cx="4382920" cy="32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3924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741484"/>
              </p:ext>
            </p:extLst>
          </p:nvPr>
        </p:nvGraphicFramePr>
        <p:xfrm>
          <a:off x="2461603" y="476095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5"/>
            <a:ext cx="7461250" cy="503957"/>
          </a:xfrm>
          <a:noFill/>
        </p:spPr>
        <p:txBody>
          <a:bodyPr/>
          <a:lstStyle/>
          <a:p>
            <a:r>
              <a:rPr lang="de-CH" altLang="en-US" dirty="0" smtClean="0"/>
              <a:t>Mélanj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4605754" y="1923383"/>
            <a:ext cx="4430742" cy="368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fr-FR" sz="2800" dirty="0" smtClean="0"/>
              <a:t>Enjenyè </a:t>
            </a:r>
            <a:r>
              <a:rPr lang="fr-FR" sz="2800" dirty="0"/>
              <a:t>a </a:t>
            </a:r>
            <a:r>
              <a:rPr lang="fr-FR" sz="2800" dirty="0" smtClean="0"/>
              <a:t>ap bay esplikasyon sou teknik pou </a:t>
            </a:r>
            <a:r>
              <a:rPr lang="fr-FR" sz="2800" dirty="0"/>
              <a:t>fè melanj </a:t>
            </a:r>
            <a:r>
              <a:rPr lang="fr-FR" sz="2800" dirty="0" smtClean="0"/>
              <a:t>m</a:t>
            </a:r>
            <a:r>
              <a:rPr lang="fr-CH" altLang="en-US" sz="2800" kern="0" dirty="0" smtClean="0"/>
              <a:t>òtye </a:t>
            </a:r>
            <a:r>
              <a:rPr lang="fr-FR" sz="2800" dirty="0" smtClean="0"/>
              <a:t>a</a:t>
            </a:r>
          </a:p>
          <a:p>
            <a:pPr lvl="0">
              <a:spcBef>
                <a:spcPts val="1200"/>
              </a:spcBef>
            </a:pPr>
            <a:r>
              <a:rPr lang="fr-FR" sz="2800" dirty="0" smtClean="0"/>
              <a:t>Kalite melanj lan depann de kalite materyo lokal disponib nan lokalite yo</a:t>
            </a:r>
          </a:p>
          <a:p>
            <a:pPr>
              <a:spcBef>
                <a:spcPts val="1200"/>
              </a:spcBef>
            </a:pPr>
            <a:r>
              <a:rPr lang="fr-FR" sz="2800" dirty="0"/>
              <a:t>Fok tout materyo </a:t>
            </a:r>
            <a:r>
              <a:rPr lang="fr-FR" sz="2800" dirty="0" smtClean="0"/>
              <a:t>ki nan melanj lan brase </a:t>
            </a:r>
            <a:r>
              <a:rPr lang="fr-FR" sz="2800" dirty="0"/>
              <a:t>a sèk avan nou mete </a:t>
            </a:r>
            <a:r>
              <a:rPr lang="fr-FR" sz="2800" dirty="0" smtClean="0"/>
              <a:t>dlo</a:t>
            </a:r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endParaRPr lang="fr-FR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7" y="2045813"/>
            <a:ext cx="3960000" cy="2107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7" y="4177217"/>
            <a:ext cx="3960000" cy="2241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0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5"/>
            <a:ext cx="7461250" cy="719981"/>
          </a:xfrm>
          <a:noFill/>
        </p:spPr>
        <p:txBody>
          <a:bodyPr/>
          <a:lstStyle/>
          <a:p>
            <a:r>
              <a:rPr lang="de-CH" altLang="en-US" dirty="0" smtClean="0"/>
              <a:t>Pwogram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75" y="2204864"/>
            <a:ext cx="7472363" cy="4104455"/>
          </a:xfrm>
        </p:spPr>
        <p:txBody>
          <a:bodyPr/>
          <a:lstStyle/>
          <a:p>
            <a:pPr marL="45720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RAPÈL</a:t>
            </a:r>
            <a:r>
              <a:rPr lang="fr-FR" sz="2400" dirty="0" smtClean="0"/>
              <a:t>: PATISIPASYON FANMI AN SOU CHANTYE A</a:t>
            </a:r>
          </a:p>
          <a:p>
            <a:pPr marL="45720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TÈT KAY LA (TWATI)</a:t>
            </a:r>
            <a:endParaRPr lang="fr-FR" sz="2400" dirty="0"/>
          </a:p>
          <a:p>
            <a:pPr marL="45720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MI </a:t>
            </a:r>
            <a:endParaRPr lang="fr-FR" sz="2400" dirty="0"/>
          </a:p>
          <a:p>
            <a:pPr marL="45720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MELANJ</a:t>
            </a:r>
          </a:p>
          <a:p>
            <a:pPr marL="457200" lvl="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FINISYON</a:t>
            </a:r>
          </a:p>
          <a:p>
            <a:pPr marL="457200" lvl="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REZIME</a:t>
            </a:r>
          </a:p>
          <a:p>
            <a:pPr marL="457200" lvl="0" indent="-457200" defTabSz="12890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VIDEYO</a:t>
            </a:r>
            <a:endParaRPr lang="fr-FR" sz="2400" dirty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3200" dirty="0"/>
          </a:p>
        </p:txBody>
      </p:sp>
      <p:pic>
        <p:nvPicPr>
          <p:cNvPr id="7" name="Picture 1" descr="Bund_RGB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9374"/>
              </p:ext>
            </p:extLst>
          </p:nvPr>
        </p:nvGraphicFramePr>
        <p:xfrm>
          <a:off x="2411760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499315"/>
              </p:ext>
            </p:extLst>
          </p:nvPr>
        </p:nvGraphicFramePr>
        <p:xfrm>
          <a:off x="2339752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3384" y="980728"/>
            <a:ext cx="7461250" cy="503957"/>
          </a:xfrm>
          <a:noFill/>
        </p:spPr>
        <p:txBody>
          <a:bodyPr/>
          <a:lstStyle/>
          <a:p>
            <a:r>
              <a:rPr lang="de-CH" altLang="en-US" dirty="0" smtClean="0"/>
              <a:t>Rezime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8" y="1484783"/>
            <a:ext cx="89289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Se enjenyè a ki ap bay esplikasyon sou teknik pou fè travay yo ak melanj </a:t>
            </a:r>
            <a:r>
              <a:rPr lang="fr-FR" sz="2800" dirty="0" smtClean="0">
                <a:latin typeface="+mn-lt"/>
                <a:cs typeface="Arial" panose="020B0604020202020204" pitchFamily="34" charset="0"/>
              </a:rPr>
              <a:t>yo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Melanj yo dwe fèt a sèk avan nou mete </a:t>
            </a:r>
            <a:r>
              <a:rPr lang="fr-FR" sz="2800" dirty="0" smtClean="0">
                <a:latin typeface="+mn-lt"/>
                <a:cs typeface="Arial" panose="020B0604020202020204" pitchFamily="34" charset="0"/>
              </a:rPr>
              <a:t>dlo</a:t>
            </a:r>
            <a:endParaRPr lang="fr-FR" sz="2800" dirty="0" smtClean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Chapant </a:t>
            </a:r>
            <a:r>
              <a:rPr lang="fr-FR" sz="2800" i="1" dirty="0">
                <a:latin typeface="+mn-lt"/>
                <a:cs typeface="Arial" panose="020B0604020202020204" pitchFamily="34" charset="0"/>
              </a:rPr>
              <a:t>kay la dwe fèt ak fèm epi byen mare ak </a:t>
            </a: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estrap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Toujou </a:t>
            </a:r>
            <a:r>
              <a:rPr lang="fr-FR" sz="2800" i="1" dirty="0">
                <a:latin typeface="+mn-lt"/>
                <a:cs typeface="Arial" panose="020B0604020202020204" pitchFamily="34" charset="0"/>
              </a:rPr>
              <a:t>fè twati 4 </a:t>
            </a: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pant epi fè twati galri a apa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Twati a dwe gen debòdman, fetyè</a:t>
            </a:r>
            <a:r>
              <a:rPr lang="fr-FR" sz="28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ak planch deriv nan bodi a</a:t>
            </a:r>
          </a:p>
          <a:p>
            <a:pPr marL="457200" indent="-457200">
              <a:buFont typeface="+mj-lt"/>
              <a:buAutoNum type="arabicPeriod"/>
            </a:pPr>
            <a:r>
              <a:rPr lang="fr-CH" altLang="en-US" sz="2800" i="1" dirty="0" smtClean="0">
                <a:latin typeface="+mn-lt"/>
                <a:cs typeface="Arial" panose="020B0604020202020204" pitchFamily="34" charset="0"/>
              </a:rPr>
              <a:t>Fòk </a:t>
            </a:r>
            <a:r>
              <a:rPr lang="fr-CH" altLang="en-US" sz="2800" i="1" dirty="0">
                <a:latin typeface="+mn-lt"/>
                <a:cs typeface="Arial" panose="020B0604020202020204" pitchFamily="34" charset="0"/>
              </a:rPr>
              <a:t>rekouvreman tòl </a:t>
            </a:r>
            <a:r>
              <a:rPr lang="fr-CH" altLang="en-US" sz="2800" i="1" dirty="0" smtClean="0">
                <a:latin typeface="+mn-lt"/>
                <a:cs typeface="Arial" panose="020B0604020202020204" pitchFamily="34" charset="0"/>
              </a:rPr>
              <a:t>yo fèt sou 2 kanal epi yon klou </a:t>
            </a:r>
            <a:r>
              <a:rPr lang="fr-CH" altLang="en-US" sz="2800" i="1" dirty="0">
                <a:latin typeface="+mn-lt"/>
                <a:cs typeface="Arial" panose="020B0604020202020204" pitchFamily="34" charset="0"/>
              </a:rPr>
              <a:t>sou do </a:t>
            </a:r>
            <a:r>
              <a:rPr lang="fr-CH" altLang="en-US" sz="2800" i="1" dirty="0" smtClean="0">
                <a:latin typeface="+mn-lt"/>
                <a:cs typeface="Arial" panose="020B0604020202020204" pitchFamily="34" charset="0"/>
              </a:rPr>
              <a:t>chak kanal </a:t>
            </a:r>
            <a:endParaRPr lang="fr-CH" altLang="en-US" sz="2800" i="1" dirty="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800" i="1" dirty="0" smtClean="0">
                <a:latin typeface="+mn-lt"/>
                <a:cs typeface="Arial" panose="020B0604020202020204" pitchFamily="34" charset="0"/>
              </a:rPr>
              <a:t>Klou </a:t>
            </a:r>
            <a:r>
              <a:rPr lang="fr-FR" sz="2800" i="1" dirty="0">
                <a:latin typeface="+mn-lt"/>
                <a:cs typeface="Arial" panose="020B0604020202020204" pitchFamily="34" charset="0"/>
              </a:rPr>
              <a:t>tòl yo dwe tòsade epi fòk yo gen yon kawotyou nan tèt yo </a:t>
            </a:r>
            <a:endParaRPr lang="fr-FR" sz="2800" i="1" dirty="0" smtClean="0">
              <a:latin typeface="+mn-lt"/>
              <a:cs typeface="Arial" panose="020B0604020202020204" pitchFamily="34" charset="0"/>
            </a:endParaRPr>
          </a:p>
          <a:p>
            <a:endParaRPr lang="fr-FR" i="1" dirty="0" smtClean="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i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602729"/>
              </p:ext>
            </p:extLst>
          </p:nvPr>
        </p:nvGraphicFramePr>
        <p:xfrm>
          <a:off x="2175836" y="484804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98832"/>
            <a:ext cx="7461250" cy="503957"/>
          </a:xfrm>
          <a:noFill/>
        </p:spPr>
        <p:txBody>
          <a:bodyPr/>
          <a:lstStyle/>
          <a:p>
            <a:r>
              <a:rPr lang="de-CH" altLang="en-US" dirty="0" smtClean="0"/>
              <a:t>Rezime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008" y="1824454"/>
            <a:ext cx="89289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8. Pa dwe gen gro ròch nan panno yo ni jwen file</a:t>
            </a:r>
          </a:p>
          <a:p>
            <a:pPr marL="0" indent="0">
              <a:buNone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9. Jwen yo dwe sire pou dlo pa lave mòtye panno a </a:t>
            </a:r>
          </a:p>
          <a:p>
            <a:pPr marL="0" indent="0">
              <a:buNone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10. Se enjenyè a kap valide etap konstriksyon yo</a:t>
            </a:r>
          </a:p>
          <a:p>
            <a:endParaRPr lang="fr-FR" i="1" dirty="0" smtClean="0"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fr-FR" i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3924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lang="fr-FR" altLang="fr-FR" sz="1000" smtClean="0">
                <a:solidFill>
                  <a:srgbClr val="000000"/>
                </a:solidFill>
                <a:latin typeface="Arial" pitchFamily="34" charset="0"/>
                <a:ea typeface="Gill Sans MT"/>
                <a:cs typeface="Times New Roman" pitchFamily="18" charset="0"/>
              </a:rPr>
            </a:br>
            <a:endParaRPr lang="fr-FR" altLang="fr-FR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52447"/>
              </p:ext>
            </p:extLst>
          </p:nvPr>
        </p:nvGraphicFramePr>
        <p:xfrm>
          <a:off x="2354412" y="45720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06898" y="3062013"/>
            <a:ext cx="7776864" cy="6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tabLst>
                <a:tab pos="85725" algn="l"/>
              </a:tabLst>
            </a:pPr>
            <a:r>
              <a:rPr lang="fr-CH" altLang="en-US" sz="4800" kern="0" dirty="0" smtClean="0"/>
              <a:t>Kesyon sou fòmasyon an?</a:t>
            </a:r>
            <a:endParaRPr lang="de-CH" altLang="en-US" sz="4800" kern="0" dirty="0" smtClean="0"/>
          </a:p>
        </p:txBody>
      </p:sp>
    </p:spTree>
    <p:extLst>
      <p:ext uri="{BB962C8B-B14F-4D97-AF65-F5344CB8AC3E}">
        <p14:creationId xmlns:p14="http://schemas.microsoft.com/office/powerpoint/2010/main" val="9376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91176"/>
              </p:ext>
            </p:extLst>
          </p:nvPr>
        </p:nvGraphicFramePr>
        <p:xfrm>
          <a:off x="2275508" y="543913"/>
          <a:ext cx="6229350" cy="254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8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43608" y="2852936"/>
            <a:ext cx="746125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CH" altLang="en-US" sz="6000" dirty="0" smtClean="0"/>
              <a:t>Mèsi anpil!</a:t>
            </a:r>
            <a:endParaRPr lang="de-CH" altLang="en-US" sz="6000" kern="0" dirty="0" smtClean="0"/>
          </a:p>
        </p:txBody>
      </p:sp>
    </p:spTree>
    <p:extLst>
      <p:ext uri="{BB962C8B-B14F-4D97-AF65-F5344CB8AC3E}">
        <p14:creationId xmlns:p14="http://schemas.microsoft.com/office/powerpoint/2010/main" val="1022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052736"/>
            <a:ext cx="7632848" cy="936104"/>
          </a:xfrm>
          <a:noFill/>
        </p:spPr>
        <p:txBody>
          <a:bodyPr/>
          <a:lstStyle/>
          <a:p>
            <a:pPr marL="457200" indent="-457200" defTabSz="1289050">
              <a:lnSpc>
                <a:spcPct val="90000"/>
              </a:lnSpc>
            </a:pPr>
            <a:r>
              <a:rPr lang="fr-FR" dirty="0" smtClean="0"/>
              <a:t>Rapèl: Patisipasyon fanmi an sou 	chantye a</a:t>
            </a:r>
            <a:endParaRPr lang="fr-FR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024" y="3208707"/>
            <a:ext cx="3898207" cy="3600400"/>
          </a:xfrm>
        </p:spPr>
        <p:txBody>
          <a:bodyPr/>
          <a:lstStyle/>
          <a:p>
            <a:pPr defTabSz="1289050">
              <a:lnSpc>
                <a:spcPct val="90000"/>
              </a:lnSpc>
              <a:spcBef>
                <a:spcPts val="500"/>
              </a:spcBef>
            </a:pPr>
            <a:r>
              <a:rPr lang="fr-FR" sz="2400" dirty="0" smtClean="0"/>
              <a:t>Kòde fil aligatire</a:t>
            </a:r>
          </a:p>
          <a:p>
            <a:pPr defTabSz="1289050">
              <a:lnSpc>
                <a:spcPct val="90000"/>
              </a:lnSpc>
              <a:spcBef>
                <a:spcPts val="500"/>
              </a:spcBef>
            </a:pPr>
            <a:r>
              <a:rPr lang="fr-FR" sz="2400" dirty="0" smtClean="0"/>
              <a:t>Mete </a:t>
            </a:r>
            <a:r>
              <a:rPr lang="fr-FR" sz="2400" dirty="0"/>
              <a:t>K</a:t>
            </a:r>
            <a:r>
              <a:rPr lang="fr-FR" sz="2400" dirty="0" smtClean="0"/>
              <a:t>awotyou nan tèt klou yo</a:t>
            </a:r>
          </a:p>
          <a:p>
            <a:pPr defTabSz="1289050">
              <a:lnSpc>
                <a:spcPct val="90000"/>
              </a:lnSpc>
              <a:spcBef>
                <a:spcPts val="500"/>
              </a:spcBef>
            </a:pPr>
            <a:r>
              <a:rPr lang="fr-FR" sz="2400" dirty="0" smtClean="0"/>
              <a:t>Pase lwil vidanj sou bwa yo</a:t>
            </a:r>
          </a:p>
          <a:p>
            <a:pPr defTabSz="1289050">
              <a:lnSpc>
                <a:spcPct val="90000"/>
              </a:lnSpc>
              <a:spcBef>
                <a:spcPts val="500"/>
              </a:spcBef>
            </a:pPr>
            <a:r>
              <a:rPr lang="fr-FR" sz="2400" dirty="0" smtClean="0"/>
              <a:t>Mete </a:t>
            </a:r>
            <a:r>
              <a:rPr lang="fr-FR" sz="2400" dirty="0"/>
              <a:t>d</a:t>
            </a:r>
            <a:r>
              <a:rPr lang="fr-FR" sz="2400" dirty="0" smtClean="0"/>
              <a:t>lo, ak materyo yo</a:t>
            </a:r>
            <a:r>
              <a:rPr lang="fr-FR" sz="2400" dirty="0"/>
              <a:t> </a:t>
            </a:r>
            <a:r>
              <a:rPr lang="fr-FR" sz="2400" dirty="0" smtClean="0"/>
              <a:t>lokal ak non lokal disponib sou chantye a…</a:t>
            </a:r>
          </a:p>
          <a:p>
            <a:pPr defTabSz="1289050">
              <a:lnSpc>
                <a:spcPct val="90000"/>
              </a:lnSpc>
              <a:spcBef>
                <a:spcPts val="500"/>
              </a:spcBef>
            </a:pPr>
            <a:r>
              <a:rPr lang="fr-FR" sz="2400" dirty="0" smtClean="0"/>
              <a:t>Fouye fondasyon ak trou latrin nan</a:t>
            </a:r>
            <a:endParaRPr lang="fr-FR" sz="2400" dirty="0"/>
          </a:p>
          <a:p>
            <a:pPr marL="457200" indent="-457200" defTabSz="12890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sz="3200" b="1" dirty="0">
              <a:latin typeface="+mj-lt"/>
              <a:ea typeface="+mj-ea"/>
              <a:cs typeface="+mj-cs"/>
            </a:endParaRP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3200" dirty="0"/>
          </a:p>
        </p:txBody>
      </p:sp>
      <p:pic>
        <p:nvPicPr>
          <p:cNvPr id="7" name="Picture 1" descr="Bund_RGB_p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03058"/>
              </p:ext>
            </p:extLst>
          </p:nvPr>
        </p:nvGraphicFramePr>
        <p:xfrm>
          <a:off x="2456881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1520" y="1988840"/>
            <a:ext cx="871296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89050">
              <a:lnSpc>
                <a:spcPct val="90000"/>
              </a:lnSpc>
            </a:pPr>
            <a:r>
              <a:rPr lang="fr-FR" dirty="0">
                <a:latin typeface="+mn-lt"/>
              </a:rPr>
              <a:t>Li enpòtan anpil pou fanmi an konnen se chantye </a:t>
            </a:r>
            <a:r>
              <a:rPr lang="fr-FR" dirty="0" smtClean="0">
                <a:latin typeface="+mn-lt"/>
              </a:rPr>
              <a:t>pal, Koperasyon an vin </a:t>
            </a:r>
            <a:r>
              <a:rPr lang="fr-FR" dirty="0">
                <a:latin typeface="+mn-lt"/>
              </a:rPr>
              <a:t>ba li yon koutmen, se sak fè li trè enpòtan pou li patisipe </a:t>
            </a:r>
            <a:r>
              <a:rPr lang="fr-FR" dirty="0" smtClean="0">
                <a:latin typeface="+mn-lt"/>
              </a:rPr>
              <a:t>nan travay </a:t>
            </a:r>
            <a:r>
              <a:rPr lang="fr-FR" dirty="0">
                <a:latin typeface="+mn-lt"/>
              </a:rPr>
              <a:t>kap fèt nan kay la tankou.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944" r="1928"/>
          <a:stretch/>
        </p:blipFill>
        <p:spPr>
          <a:xfrm rot="16200000">
            <a:off x="616553" y="2710781"/>
            <a:ext cx="3392573" cy="45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22178"/>
              </p:ext>
            </p:extLst>
          </p:nvPr>
        </p:nvGraphicFramePr>
        <p:xfrm>
          <a:off x="2555176" y="474452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Bâtiment modèle UN-Habitat_FD2_vue éclaté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41" y="1771069"/>
            <a:ext cx="5400600" cy="5049603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612919" y="3021038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>
                <a:latin typeface="+mn-lt"/>
              </a:rPr>
              <a:t>Lis </a:t>
            </a:r>
            <a:r>
              <a:rPr lang="fr-CH" sz="1600" dirty="0">
                <a:latin typeface="+mn-lt"/>
              </a:rPr>
              <a:t>wot</a:t>
            </a:r>
            <a:endParaRPr lang="de-CH" sz="16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49923" y="3945953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800" dirty="0">
                <a:latin typeface="+mn-lt"/>
              </a:rPr>
              <a:t>Lis </a:t>
            </a:r>
            <a:r>
              <a:rPr lang="fr-CH" sz="1600" dirty="0">
                <a:latin typeface="+mn-lt"/>
              </a:rPr>
              <a:t>mitan</a:t>
            </a:r>
            <a:endParaRPr lang="de-CH" sz="1600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70610" y="2627620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 smtClean="0">
                <a:latin typeface="+mn-lt"/>
              </a:rPr>
              <a:t>Chapan</a:t>
            </a:r>
            <a:r>
              <a:rPr lang="fr-CH" sz="1800" dirty="0" smtClean="0"/>
              <a:t>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40034" y="1958314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latin typeface="+mn-lt"/>
              </a:rPr>
              <a:t>Kouvèti</a:t>
            </a:r>
            <a:endParaRPr lang="de-CH" sz="1600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47810" y="5698435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latin typeface="+mn-lt"/>
              </a:rPr>
              <a:t>Fondasyon</a:t>
            </a:r>
            <a:endParaRPr lang="de-CH" sz="1600" dirty="0">
              <a:latin typeface="+mn-lt"/>
            </a:endParaRPr>
          </a:p>
        </p:txBody>
      </p:sp>
      <p:sp>
        <p:nvSpPr>
          <p:cNvPr id="5124" name="Rectangle 5123"/>
          <p:cNvSpPr/>
          <p:nvPr/>
        </p:nvSpPr>
        <p:spPr>
          <a:xfrm>
            <a:off x="317454" y="3747044"/>
            <a:ext cx="166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+mn-lt"/>
              </a:rPr>
              <a:t>Kontrevantman</a:t>
            </a:r>
            <a:endParaRPr lang="de-CH" sz="1600" dirty="0">
              <a:latin typeface="+mn-lt"/>
            </a:endParaRPr>
          </a:p>
        </p:txBody>
      </p:sp>
      <p:sp>
        <p:nvSpPr>
          <p:cNvPr id="5126" name="Rectangle 5125"/>
          <p:cNvSpPr/>
          <p:nvPr/>
        </p:nvSpPr>
        <p:spPr>
          <a:xfrm>
            <a:off x="1526293" y="5121072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latin typeface="+mn-lt"/>
              </a:rPr>
              <a:t>Panno</a:t>
            </a:r>
            <a:endParaRPr lang="de-CH" sz="1600" dirty="0">
              <a:latin typeface="+mn-lt"/>
            </a:endParaRPr>
          </a:p>
        </p:txBody>
      </p:sp>
      <p:sp>
        <p:nvSpPr>
          <p:cNvPr id="5128" name="Rectangle 5127"/>
          <p:cNvSpPr/>
          <p:nvPr/>
        </p:nvSpPr>
        <p:spPr>
          <a:xfrm>
            <a:off x="7037492" y="4936406"/>
            <a:ext cx="867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/>
              <a:t>Lis </a:t>
            </a:r>
            <a:r>
              <a:rPr lang="fr-CH" sz="1600" dirty="0">
                <a:latin typeface="+mn-lt"/>
              </a:rPr>
              <a:t>bas</a:t>
            </a:r>
            <a:endParaRPr lang="de-CH" sz="160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1014" y="4111204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latin typeface="+mn-lt"/>
              </a:rPr>
              <a:t>Poto</a:t>
            </a:r>
            <a:endParaRPr lang="de-CH" sz="1600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523940" y="4120912"/>
            <a:ext cx="936104" cy="349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6491979" y="3571259"/>
            <a:ext cx="744317" cy="1757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6068761" y="5093562"/>
            <a:ext cx="1091027" cy="1749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6300192" y="2142980"/>
            <a:ext cx="936104" cy="349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23940" y="5708143"/>
            <a:ext cx="1026438" cy="1749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835696" y="2852936"/>
            <a:ext cx="864096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1701653" y="3945953"/>
            <a:ext cx="998139" cy="152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547664" y="4315285"/>
            <a:ext cx="1008112" cy="2658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2123728" y="4725144"/>
            <a:ext cx="1008112" cy="6136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094237" y="5490404"/>
            <a:ext cx="1037603" cy="4244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1518775" y="5708143"/>
            <a:ext cx="707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>
                <a:latin typeface="+mn-lt"/>
              </a:rPr>
              <a:t>Solen</a:t>
            </a:r>
            <a:endParaRPr lang="de-CH" sz="1600" dirty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324943" y="3236449"/>
            <a:ext cx="2022921" cy="4085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7087043" y="3419708"/>
            <a:ext cx="2309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+mn-lt"/>
              </a:rPr>
              <a:t>Ranfò</a:t>
            </a:r>
            <a:r>
              <a:rPr lang="fr-CH" sz="1800" dirty="0" smtClean="0"/>
              <a:t> ang orizontal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7827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6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341609"/>
              </p:ext>
            </p:extLst>
          </p:nvPr>
        </p:nvGraphicFramePr>
        <p:xfrm>
          <a:off x="2528888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06594" y="2060848"/>
            <a:ext cx="442990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Se bòs chapant lan ki responsab pou fè tèt kay la epi pòt ak fenèt yo</a:t>
            </a:r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Pòt ak fenèt yo pa dwe plase nan panno kwen yo</a:t>
            </a:r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Koperasyon an responsab pou peye bòs chapant lan aprè enjenyè a fin valide travay la 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pic>
        <p:nvPicPr>
          <p:cNvPr id="10" name="Picture 2" descr="K:\771.22_7F-09905.01_PAR_Formation\117.22_Formation ménages\Seance 4 Tecla I\Images_Plans\Original\Toiture_coule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7685" r="7962" b="14151"/>
          <a:stretch/>
        </p:blipFill>
        <p:spPr bwMode="auto">
          <a:xfrm>
            <a:off x="29440" y="2492896"/>
            <a:ext cx="45425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1412876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55231"/>
              </p:ext>
            </p:extLst>
          </p:nvPr>
        </p:nvGraphicFramePr>
        <p:xfrm>
          <a:off x="2627784" y="485170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</a:t>
                      </a:r>
                      <a:r>
                        <a:rPr lang="fr-FR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841274" y="2311230"/>
            <a:ext cx="313183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Tèt kay la gen 2 pati:</a:t>
            </a:r>
          </a:p>
          <a:p>
            <a:pPr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Chapant </a:t>
            </a:r>
          </a:p>
          <a:p>
            <a:pPr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kouvèti</a:t>
            </a:r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pic>
        <p:nvPicPr>
          <p:cNvPr id="8" name="Picture 7" descr="Bâtiment modèle UN-Habitat_FD2_vue éclaté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" y="2180166"/>
            <a:ext cx="4563383" cy="426679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320996" y="199550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/>
              <a:t>Kouvèti</a:t>
            </a:r>
            <a:endParaRPr lang="de-CH" sz="1800" dirty="0"/>
          </a:p>
        </p:txBody>
      </p:sp>
      <p:sp>
        <p:nvSpPr>
          <p:cNvPr id="14" name="Rectangle 13"/>
          <p:cNvSpPr/>
          <p:nvPr/>
        </p:nvSpPr>
        <p:spPr>
          <a:xfrm>
            <a:off x="4451470" y="3528158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800" dirty="0" smtClean="0"/>
              <a:t>Chapant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843811" y="2180166"/>
            <a:ext cx="576061" cy="528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3491880" y="3356992"/>
            <a:ext cx="1080121" cy="355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48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r="30312" b="47200"/>
          <a:stretch/>
        </p:blipFill>
        <p:spPr>
          <a:xfrm>
            <a:off x="429422" y="1690735"/>
            <a:ext cx="4142578" cy="274099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9383" y="1124744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la_chanpant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30308"/>
              </p:ext>
            </p:extLst>
          </p:nvPr>
        </p:nvGraphicFramePr>
        <p:xfrm>
          <a:off x="2613934" y="467713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1706" y="2167139"/>
            <a:ext cx="4152781" cy="3165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/>
              <a:t>Tèt kay la dwe gen 4 </a:t>
            </a:r>
            <a:r>
              <a:rPr lang="fr-CH" altLang="en-US" sz="2800" kern="0" dirty="0" smtClean="0"/>
              <a:t>pant</a:t>
            </a:r>
            <a:r>
              <a:rPr lang="fr-CH" altLang="en-US" sz="2800" kern="0" dirty="0"/>
              <a:t> </a:t>
            </a:r>
            <a:r>
              <a:rPr lang="fr-CH" altLang="en-US" sz="2800" kern="0" dirty="0" smtClean="0"/>
              <a:t>ki pa</a:t>
            </a:r>
            <a:r>
              <a:rPr lang="fr-FR" sz="2800" dirty="0" smtClean="0"/>
              <a:t> </a:t>
            </a:r>
            <a:r>
              <a:rPr lang="fr-FR" sz="2800" dirty="0"/>
              <a:t>ni twò wo ni twò </a:t>
            </a:r>
            <a:r>
              <a:rPr lang="fr-FR" sz="2800" dirty="0" smtClean="0"/>
              <a:t>plat</a:t>
            </a:r>
          </a:p>
          <a:p>
            <a:pPr lv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/>
              <a:t>Tout </a:t>
            </a:r>
            <a:r>
              <a:rPr lang="fr-FR" sz="2800" dirty="0"/>
              <a:t>chapant lan dwe byen mare </a:t>
            </a:r>
            <a:r>
              <a:rPr lang="fr-FR" sz="2800" dirty="0" smtClean="0"/>
              <a:t>ansanm </a:t>
            </a:r>
            <a:r>
              <a:rPr lang="fr-FR" sz="2800" dirty="0"/>
              <a:t>ak </a:t>
            </a:r>
            <a:r>
              <a:rPr lang="fr-FR" sz="2800" dirty="0" smtClean="0"/>
              <a:t>lis wot la avèk </a:t>
            </a:r>
            <a:r>
              <a:rPr lang="fr-FR" sz="2800" dirty="0" smtClean="0">
                <a:solidFill>
                  <a:srgbClr val="FFC000"/>
                </a:solidFill>
              </a:rPr>
              <a:t>estrap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CH" altLang="en-US" sz="2800" kern="0" dirty="0" smtClean="0">
                <a:solidFill>
                  <a:srgbClr val="FF0000"/>
                </a:solidFill>
              </a:rPr>
              <a:t>Lat</a:t>
            </a:r>
            <a:r>
              <a:rPr lang="fr-CH" altLang="en-US" sz="2800" kern="0" dirty="0" smtClean="0"/>
              <a:t> yo dwe mare ak chevron yo ak </a:t>
            </a:r>
            <a:r>
              <a:rPr lang="fr-CH" altLang="en-US" sz="2800" kern="0" dirty="0" smtClean="0">
                <a:solidFill>
                  <a:srgbClr val="00B050"/>
                </a:solidFill>
              </a:rPr>
              <a:t>fil aligatire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0000"/>
              </a:solidFill>
            </a:endParaRP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sp>
        <p:nvSpPr>
          <p:cNvPr id="4" name="Oval 3"/>
          <p:cNvSpPr/>
          <p:nvPr/>
        </p:nvSpPr>
        <p:spPr bwMode="auto">
          <a:xfrm>
            <a:off x="1619672" y="2901946"/>
            <a:ext cx="504056" cy="562554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051" name="Picture 3" descr="P:\AD Fotos Assortie et Nomé\PHOTOS PARHAFS\Photo chantier Ecole\Ossature et couverture\P1010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2" y="4563305"/>
            <a:ext cx="4142578" cy="22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2627785" y="6093296"/>
            <a:ext cx="1080119" cy="64807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971600" y="2060307"/>
            <a:ext cx="576064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145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1415" y="1412776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/>
              <a:t>Tèt kay la_chapant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743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498425"/>
              </p:ext>
            </p:extLst>
          </p:nvPr>
        </p:nvGraphicFramePr>
        <p:xfrm>
          <a:off x="2557169" y="465851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205610" y="2204864"/>
            <a:ext cx="383088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n-lt"/>
              </a:rPr>
              <a:t>Tèt kay la dwe fèt ak fèm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n-lt"/>
              </a:rPr>
              <a:t>Chapant </a:t>
            </a:r>
            <a:r>
              <a:rPr lang="fr-FR" sz="2800" dirty="0">
                <a:latin typeface="+mn-lt"/>
              </a:rPr>
              <a:t>ki </a:t>
            </a:r>
            <a:r>
              <a:rPr lang="fr-FR" sz="2800" dirty="0" smtClean="0">
                <a:latin typeface="+mn-lt"/>
              </a:rPr>
              <a:t>byen fèt </a:t>
            </a:r>
            <a:r>
              <a:rPr lang="fr-FR" sz="2800" dirty="0">
                <a:latin typeface="+mn-lt"/>
              </a:rPr>
              <a:t>ak fèm </a:t>
            </a:r>
            <a:r>
              <a:rPr lang="fr-FR" sz="2800" dirty="0" smtClean="0">
                <a:latin typeface="+mn-lt"/>
              </a:rPr>
              <a:t>pi </a:t>
            </a:r>
            <a:r>
              <a:rPr lang="fr-FR" sz="2800" dirty="0">
                <a:latin typeface="+mn-lt"/>
              </a:rPr>
              <a:t>byen  reziste ak van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n-lt"/>
              </a:rPr>
              <a:t>Fèm yo dwe kontrevante ak </a:t>
            </a:r>
            <a:r>
              <a:rPr lang="fr-FR" sz="2800" dirty="0">
                <a:latin typeface="+mn-lt"/>
              </a:rPr>
              <a:t>pyès an </a:t>
            </a:r>
            <a:r>
              <a:rPr lang="fr-FR" sz="2800" b="1" dirty="0">
                <a:latin typeface="+mn-lt"/>
              </a:rPr>
              <a:t>X</a:t>
            </a:r>
            <a:r>
              <a:rPr lang="fr-FR" sz="2800" dirty="0">
                <a:latin typeface="+mn-lt"/>
              </a:rPr>
              <a:t> pou chapant tèt kay la pa </a:t>
            </a:r>
            <a:r>
              <a:rPr lang="fr-FR" sz="2800" dirty="0" smtClean="0">
                <a:latin typeface="+mn-lt"/>
              </a:rPr>
              <a:t>defòme </a:t>
            </a:r>
            <a:endParaRPr lang="fr-FR" sz="28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7" y="4221088"/>
            <a:ext cx="4365701" cy="2455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1" b="17801"/>
          <a:stretch/>
        </p:blipFill>
        <p:spPr>
          <a:xfrm>
            <a:off x="383306" y="2114040"/>
            <a:ext cx="4365701" cy="197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7461250" cy="503956"/>
          </a:xfrm>
          <a:noFill/>
        </p:spPr>
        <p:txBody>
          <a:bodyPr/>
          <a:lstStyle/>
          <a:p>
            <a:r>
              <a:rPr lang="de-CH" altLang="en-US" dirty="0" smtClean="0">
                <a:latin typeface="+mn-lt"/>
              </a:rPr>
              <a:t>Tèt kay la_kouvèti</a:t>
            </a:r>
          </a:p>
        </p:txBody>
      </p:sp>
      <p:pic>
        <p:nvPicPr>
          <p:cNvPr id="12" name="Picture 1" descr="Bund_RGB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6" y="289072"/>
            <a:ext cx="2078707" cy="5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+mn-lt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634" y="71774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 MT"/>
                <a:cs typeface="Times New Roman" pitchFamily="18" charset="0"/>
              </a:rPr>
              <a:t/>
            </a:r>
            <a:b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Gill Sans MT"/>
                <a:cs typeface="Times New Roman" pitchFamily="18" charset="0"/>
              </a:rPr>
            </a:b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749353"/>
              </p:ext>
            </p:extLst>
          </p:nvPr>
        </p:nvGraphicFramePr>
        <p:xfrm>
          <a:off x="2491532" y="515804"/>
          <a:ext cx="6229350" cy="15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Bureau</a:t>
                      </a:r>
                      <a:r>
                        <a:rPr lang="fr-FR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de Coopération Suisse en </a:t>
                      </a:r>
                      <a:r>
                        <a:rPr lang="fr-FR" sz="10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Haïti</a:t>
                      </a:r>
                      <a:endParaRPr lang="fr-CH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42660" y="2348880"/>
            <a:ext cx="3493835" cy="342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Pou tòl yo pa koule epi pou dlo lapli pa antre nan kay la:</a:t>
            </a:r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Rekouvreman tòl  yo dwe fèt sou 2 kanal pou pi piti</a:t>
            </a:r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r>
              <a:rPr lang="fr-CH" altLang="en-US" sz="2800" kern="0" dirty="0" smtClean="0"/>
              <a:t>Tèt kay la dwe gen fetyè ak debòdman </a:t>
            </a:r>
          </a:p>
          <a:p>
            <a:pPr marL="0" indent="0">
              <a:spcBef>
                <a:spcPts val="1200"/>
              </a:spcBef>
              <a:buNone/>
              <a:tabLst>
                <a:tab pos="1438275" algn="l"/>
                <a:tab pos="1619250" algn="l"/>
              </a:tabLst>
            </a:pPr>
            <a:endParaRPr lang="fr-CH" altLang="en-US" sz="2400" kern="0" dirty="0"/>
          </a:p>
          <a:p>
            <a:pPr>
              <a:spcBef>
                <a:spcPts val="1200"/>
              </a:spcBef>
              <a:tabLst>
                <a:tab pos="1438275" algn="l"/>
                <a:tab pos="1619250" algn="l"/>
              </a:tabLst>
            </a:pPr>
            <a:endParaRPr lang="fr-CH" altLang="en-US" sz="2400" kern="0" dirty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>
              <a:tabLst>
                <a:tab pos="1438275" algn="l"/>
                <a:tab pos="1619250" algn="l"/>
              </a:tabLst>
            </a:pPr>
            <a:endParaRPr lang="fr-CH" altLang="en-US" sz="2400" kern="0" dirty="0" smtClean="0"/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r>
              <a:rPr lang="fr-CH" altLang="en-US" sz="2400" kern="0" dirty="0" smtClean="0"/>
              <a:t> </a:t>
            </a:r>
          </a:p>
          <a:p>
            <a:pPr marL="0" indent="0">
              <a:buNone/>
              <a:tabLst>
                <a:tab pos="1438275" algn="l"/>
                <a:tab pos="1619250" algn="l"/>
              </a:tabLst>
            </a:pPr>
            <a:endParaRPr lang="de-CH" alt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401" r="19288" b="68199"/>
          <a:stretch/>
        </p:blipFill>
        <p:spPr>
          <a:xfrm>
            <a:off x="652722" y="2924944"/>
            <a:ext cx="467020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Powerpoint F">
  <a:themeElements>
    <a:clrScheme name="CDBUND-Master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-Master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DBUND-Master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_Powerpoint F">
  <a:themeElements>
    <a:clrScheme name="CDBUND-Master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-Master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DBUND-Master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_Powerpoint F">
  <a:themeElements>
    <a:clrScheme name="CDBUND-Master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DBUND-Master-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DBUND-Master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A_Powerpoint F</Template>
  <TotalTime>0</TotalTime>
  <Words>984</Words>
  <Application>Microsoft Office PowerPoint</Application>
  <PresentationFormat>On-screen Show (4:3)</PresentationFormat>
  <Paragraphs>194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Gill Sans MT</vt:lpstr>
      <vt:lpstr>Times</vt:lpstr>
      <vt:lpstr>Times New Roman</vt:lpstr>
      <vt:lpstr>A_Powerpoint F</vt:lpstr>
      <vt:lpstr>1_A_Powerpoint F</vt:lpstr>
      <vt:lpstr>2_A_Powerpoint F</vt:lpstr>
      <vt:lpstr>Dezyèm etap konstriksyon an (TKLA II) </vt:lpstr>
      <vt:lpstr>Pwogram</vt:lpstr>
      <vt:lpstr>Rapèl: Patisipasyon fanmi an sou  chantye a</vt:lpstr>
      <vt:lpstr>PowerPoint Presentation</vt:lpstr>
      <vt:lpstr>Tèt kay la</vt:lpstr>
      <vt:lpstr>Tèt kay la</vt:lpstr>
      <vt:lpstr>Tèt kay la_chanpant</vt:lpstr>
      <vt:lpstr>Tèt kay la_chapant</vt:lpstr>
      <vt:lpstr>Tèt kay la_kouvèti</vt:lpstr>
      <vt:lpstr>Tèt kay la_kouvèti</vt:lpstr>
      <vt:lpstr>Tèt kay la_galri a</vt:lpstr>
      <vt:lpstr>Mi</vt:lpstr>
      <vt:lpstr>Mi</vt:lpstr>
      <vt:lpstr>Mi</vt:lpstr>
      <vt:lpstr>Mi_plasman klou yo</vt:lpstr>
      <vt:lpstr>Mi_kofraj</vt:lpstr>
      <vt:lpstr>Mi_poz wòch yo</vt:lpstr>
      <vt:lpstr>Mi_ siraj/ Finisyon</vt:lpstr>
      <vt:lpstr>Mélanj</vt:lpstr>
      <vt:lpstr>Rezime</vt:lpstr>
      <vt:lpstr>Rezime</vt:lpstr>
      <vt:lpstr>PowerPoint Presentation</vt:lpstr>
      <vt:lpstr>Mèsi anpil!</vt:lpstr>
    </vt:vector>
  </TitlesOfParts>
  <Company>EDA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Augustin Maud-Fana EDA AUGMA</dc:creator>
  <cp:lastModifiedBy>Guillaume Vivianne</cp:lastModifiedBy>
  <cp:revision>565</cp:revision>
  <cp:lastPrinted>2003-11-14T16:51:38Z</cp:lastPrinted>
  <dcterms:created xsi:type="dcterms:W3CDTF">2016-12-01T21:16:36Z</dcterms:created>
  <dcterms:modified xsi:type="dcterms:W3CDTF">2023-04-21T16:27:35Z</dcterms:modified>
</cp:coreProperties>
</file>