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91" r:id="rId2"/>
    <p:sldId id="258" r:id="rId3"/>
    <p:sldId id="275" r:id="rId4"/>
    <p:sldId id="377" r:id="rId5"/>
    <p:sldId id="342" r:id="rId6"/>
    <p:sldId id="343" r:id="rId7"/>
    <p:sldId id="344" r:id="rId8"/>
    <p:sldId id="334" r:id="rId9"/>
    <p:sldId id="336" r:id="rId10"/>
    <p:sldId id="339" r:id="rId11"/>
    <p:sldId id="340" r:id="rId12"/>
    <p:sldId id="341" r:id="rId13"/>
    <p:sldId id="345" r:id="rId14"/>
    <p:sldId id="346" r:id="rId15"/>
    <p:sldId id="347" r:id="rId16"/>
    <p:sldId id="348" r:id="rId17"/>
    <p:sldId id="349" r:id="rId18"/>
    <p:sldId id="351" r:id="rId19"/>
    <p:sldId id="352" r:id="rId20"/>
    <p:sldId id="353" r:id="rId21"/>
    <p:sldId id="356" r:id="rId22"/>
    <p:sldId id="366" r:id="rId23"/>
    <p:sldId id="367" r:id="rId24"/>
    <p:sldId id="368" r:id="rId25"/>
    <p:sldId id="369" r:id="rId26"/>
    <p:sldId id="370" r:id="rId27"/>
    <p:sldId id="372" r:id="rId28"/>
    <p:sldId id="373" r:id="rId29"/>
    <p:sldId id="374" r:id="rId30"/>
    <p:sldId id="375" r:id="rId31"/>
    <p:sldId id="376" r:id="rId32"/>
    <p:sldId id="357" r:id="rId33"/>
  </p:sldIdLst>
  <p:sldSz cx="9144000" cy="6858000" type="screen4x3"/>
  <p:notesSz cx="6797675" cy="9872663"/>
  <p:defaultTextStyle>
    <a:defPPr>
      <a:defRPr lang="de-CH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ED181E"/>
    <a:srgbClr val="F0F5FD"/>
    <a:srgbClr val="E8F0F8"/>
    <a:srgbClr val="E6E6E6"/>
    <a:srgbClr val="DDDDDD"/>
    <a:srgbClr val="C0C0C0"/>
    <a:srgbClr val="B2B2B2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06" autoAdjust="0"/>
    <p:restoredTop sz="91972" autoAdjust="0"/>
  </p:normalViewPr>
  <p:slideViewPr>
    <p:cSldViewPr showGuides="1">
      <p:cViewPr varScale="1">
        <p:scale>
          <a:sx n="106" d="100"/>
          <a:sy n="106" d="100"/>
        </p:scale>
        <p:origin x="196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>
        <p:scale>
          <a:sx n="53" d="100"/>
          <a:sy n="53" d="100"/>
        </p:scale>
        <p:origin x="-2406" y="-24"/>
      </p:cViewPr>
      <p:guideLst>
        <p:guide orient="horz" pos="3110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3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6" y="0"/>
            <a:ext cx="2945659" cy="493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9030"/>
            <a:ext cx="2945659" cy="493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6" y="9379030"/>
            <a:ext cx="2945659" cy="493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BF6EFE42-2E87-4957-9C71-BF9899EF264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3768444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3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16" y="0"/>
            <a:ext cx="2945659" cy="493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0275" y="739775"/>
            <a:ext cx="4937125" cy="3703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8" y="4689515"/>
            <a:ext cx="4984962" cy="4442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noProof="0" smtClean="0"/>
              <a:t>Mastertextformat bearbeiten</a:t>
            </a:r>
          </a:p>
          <a:p>
            <a:pPr lvl="1"/>
            <a:r>
              <a:rPr lang="de-CH" noProof="0" smtClean="0"/>
              <a:t>Zweite Ebene</a:t>
            </a:r>
          </a:p>
          <a:p>
            <a:pPr lvl="2"/>
            <a:r>
              <a:rPr lang="de-CH" noProof="0" smtClean="0"/>
              <a:t>Dritte Ebene</a:t>
            </a:r>
          </a:p>
          <a:p>
            <a:pPr lvl="3"/>
            <a:r>
              <a:rPr lang="de-CH" noProof="0" smtClean="0"/>
              <a:t>Vierte Ebene</a:t>
            </a:r>
          </a:p>
          <a:p>
            <a:pPr lvl="4"/>
            <a:r>
              <a:rPr lang="de-CH" noProof="0" smtClean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9030"/>
            <a:ext cx="2945659" cy="493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16" y="9379030"/>
            <a:ext cx="2945659" cy="493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6C177444-1A77-4F09-8EB2-743D5FB188CB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0881923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177444-1A77-4F09-8EB2-743D5FB188CB}" type="slidenum">
              <a:rPr lang="de-CH" smtClean="0"/>
              <a:pPr>
                <a:defRPr/>
              </a:pPr>
              <a:t>1</a:t>
            </a:fld>
            <a:endParaRPr lang="de-CH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226968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C177444-1A77-4F09-8EB2-743D5FB188CB}" type="slidenum">
              <a:rPr lang="de-CH" smtClean="0"/>
              <a:pPr>
                <a:defRPr/>
              </a:pPr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501262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C177444-1A77-4F09-8EB2-743D5FB188CB}" type="slidenum">
              <a:rPr lang="de-CH" smtClean="0"/>
              <a:pPr>
                <a:defRPr/>
              </a:pPr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501262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177444-1A77-4F09-8EB2-743D5FB188CB}" type="slidenum">
              <a:rPr lang="de-CH" smtClean="0"/>
              <a:pPr>
                <a:defRPr/>
              </a:pPr>
              <a:t>13</a:t>
            </a:fld>
            <a:endParaRPr lang="de-CH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226968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177444-1A77-4F09-8EB2-743D5FB188CB}" type="slidenum">
              <a:rPr lang="de-CH" smtClean="0"/>
              <a:pPr>
                <a:defRPr/>
              </a:pPr>
              <a:t>14</a:t>
            </a:fld>
            <a:endParaRPr lang="de-CH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226968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177444-1A77-4F09-8EB2-743D5FB188CB}" type="slidenum">
              <a:rPr lang="de-CH" smtClean="0"/>
              <a:pPr>
                <a:defRPr/>
              </a:pPr>
              <a:t>15</a:t>
            </a:fld>
            <a:endParaRPr lang="de-CH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226968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1500"/>
              </a:spcBef>
              <a:buFont typeface="Arial" panose="020B0604020202020204" pitchFamily="34" charset="0"/>
              <a:buNone/>
            </a:pPr>
            <a:endParaRPr lang="de-CH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177444-1A77-4F09-8EB2-743D5FB188CB}" type="slidenum">
              <a:rPr lang="de-CH" smtClean="0"/>
              <a:pPr>
                <a:defRPr/>
              </a:pPr>
              <a:t>16</a:t>
            </a:fld>
            <a:endParaRPr lang="de-CH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226968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177444-1A77-4F09-8EB2-743D5FB188CB}" type="slidenum">
              <a:rPr lang="de-CH" smtClean="0"/>
              <a:pPr>
                <a:defRPr/>
              </a:pPr>
              <a:t>17</a:t>
            </a:fld>
            <a:endParaRPr lang="de-CH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226968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177444-1A77-4F09-8EB2-743D5FB188CB}" type="slidenum">
              <a:rPr lang="de-CH" smtClean="0"/>
              <a:pPr>
                <a:defRPr/>
              </a:pPr>
              <a:t>18</a:t>
            </a:fld>
            <a:endParaRPr lang="de-CH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226968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177444-1A77-4F09-8EB2-743D5FB188CB}" type="slidenum">
              <a:rPr lang="de-CH" smtClean="0"/>
              <a:pPr>
                <a:defRPr/>
              </a:pPr>
              <a:t>19</a:t>
            </a:fld>
            <a:endParaRPr lang="de-CH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226968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177444-1A77-4F09-8EB2-743D5FB188CB}" type="slidenum">
              <a:rPr lang="de-CH" smtClean="0"/>
              <a:pPr>
                <a:defRPr/>
              </a:pPr>
              <a:t>20</a:t>
            </a:fld>
            <a:endParaRPr lang="de-CH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22696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C177444-1A77-4F09-8EB2-743D5FB188CB}" type="slidenum">
              <a:rPr lang="de-CH" smtClean="0"/>
              <a:pPr>
                <a:defRPr/>
              </a:pPr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501262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177444-1A77-4F09-8EB2-743D5FB188CB}" type="slidenum">
              <a:rPr lang="de-CH" smtClean="0"/>
              <a:pPr>
                <a:defRPr/>
              </a:pPr>
              <a:t>21</a:t>
            </a:fld>
            <a:endParaRPr lang="de-CH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226968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177444-1A77-4F09-8EB2-743D5FB188CB}" type="slidenum">
              <a:rPr lang="de-CH" smtClean="0"/>
              <a:pPr>
                <a:defRPr/>
              </a:pPr>
              <a:t>22</a:t>
            </a:fld>
            <a:endParaRPr lang="de-CH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586826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177444-1A77-4F09-8EB2-743D5FB188CB}" type="slidenum">
              <a:rPr lang="de-CH" smtClean="0"/>
              <a:pPr>
                <a:defRPr/>
              </a:pPr>
              <a:t>23</a:t>
            </a:fld>
            <a:endParaRPr lang="de-CH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909548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177444-1A77-4F09-8EB2-743D5FB188CB}" type="slidenum">
              <a:rPr lang="de-CH" smtClean="0"/>
              <a:pPr>
                <a:defRPr/>
              </a:pPr>
              <a:t>24</a:t>
            </a:fld>
            <a:endParaRPr lang="de-CH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241345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177444-1A77-4F09-8EB2-743D5FB188CB}" type="slidenum">
              <a:rPr lang="de-CH" smtClean="0"/>
              <a:pPr>
                <a:defRPr/>
              </a:pPr>
              <a:t>25</a:t>
            </a:fld>
            <a:endParaRPr lang="de-CH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354494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177444-1A77-4F09-8EB2-743D5FB188CB}" type="slidenum">
              <a:rPr lang="de-CH" smtClean="0"/>
              <a:pPr>
                <a:defRPr/>
              </a:pPr>
              <a:t>26</a:t>
            </a:fld>
            <a:endParaRPr lang="de-CH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143821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177444-1A77-4F09-8EB2-743D5FB188CB}" type="slidenum">
              <a:rPr lang="de-CH" smtClean="0"/>
              <a:pPr>
                <a:defRPr/>
              </a:pPr>
              <a:t>27</a:t>
            </a:fld>
            <a:endParaRPr lang="de-CH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28082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177444-1A77-4F09-8EB2-743D5FB188CB}" type="slidenum">
              <a:rPr lang="de-CH" smtClean="0"/>
              <a:pPr>
                <a:defRPr/>
              </a:pPr>
              <a:t>28</a:t>
            </a:fld>
            <a:endParaRPr lang="de-CH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11823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177444-1A77-4F09-8EB2-743D5FB188CB}" type="slidenum">
              <a:rPr lang="de-CH" smtClean="0"/>
              <a:pPr>
                <a:defRPr/>
              </a:pPr>
              <a:t>29</a:t>
            </a:fld>
            <a:endParaRPr lang="de-CH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067274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177444-1A77-4F09-8EB2-743D5FB188CB}" type="slidenum">
              <a:rPr lang="de-CH" smtClean="0"/>
              <a:pPr>
                <a:defRPr/>
              </a:pPr>
              <a:t>30</a:t>
            </a:fld>
            <a:endParaRPr lang="de-CH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8556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C177444-1A77-4F09-8EB2-743D5FB188CB}" type="slidenum">
              <a:rPr lang="de-CH" smtClean="0"/>
              <a:pPr>
                <a:defRPr/>
              </a:pPr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309038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177444-1A77-4F09-8EB2-743D5FB188CB}" type="slidenum">
              <a:rPr lang="de-CH" smtClean="0"/>
              <a:pPr>
                <a:defRPr/>
              </a:pPr>
              <a:t>31</a:t>
            </a:fld>
            <a:endParaRPr lang="de-CH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783240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177444-1A77-4F09-8EB2-743D5FB188CB}" type="slidenum">
              <a:rPr lang="de-CH" smtClean="0"/>
              <a:pPr>
                <a:defRPr/>
              </a:pPr>
              <a:t>32</a:t>
            </a:fld>
            <a:endParaRPr lang="de-CH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22696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C177444-1A77-4F09-8EB2-743D5FB188CB}" type="slidenum">
              <a:rPr lang="de-CH" smtClean="0"/>
              <a:pPr>
                <a:defRPr/>
              </a:pPr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50126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C177444-1A77-4F09-8EB2-743D5FB188CB}" type="slidenum">
              <a:rPr lang="de-CH" smtClean="0"/>
              <a:pPr>
                <a:defRPr/>
              </a:pPr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501262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C177444-1A77-4F09-8EB2-743D5FB188CB}" type="slidenum">
              <a:rPr lang="de-CH" smtClean="0"/>
              <a:pPr>
                <a:defRPr/>
              </a:pPr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501262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C177444-1A77-4F09-8EB2-743D5FB188CB}" type="slidenum">
              <a:rPr lang="de-CH" smtClean="0"/>
              <a:pPr>
                <a:defRPr/>
              </a:pPr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501262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C177444-1A77-4F09-8EB2-743D5FB188CB}" type="slidenum">
              <a:rPr lang="de-CH" smtClean="0"/>
              <a:pPr>
                <a:defRPr/>
              </a:pPr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50126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C177444-1A77-4F09-8EB2-743D5FB188CB}" type="slidenum">
              <a:rPr lang="de-CH" smtClean="0"/>
              <a:pPr>
                <a:defRPr/>
              </a:pPr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50126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6988" y="2320925"/>
            <a:ext cx="7429500" cy="2773363"/>
          </a:xfrm>
        </p:spPr>
        <p:txBody>
          <a:bodyPr/>
          <a:lstStyle>
            <a:lvl1pPr>
              <a:defRPr sz="52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85875" y="5299075"/>
            <a:ext cx="7429500" cy="1055688"/>
          </a:xfrm>
        </p:spPr>
        <p:txBody>
          <a:bodyPr/>
          <a:lstStyle>
            <a:lvl1pPr marL="0" indent="0">
              <a:buFontTx/>
              <a:buNone/>
              <a:defRPr sz="3200"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2880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45768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Text Box 25"/>
          <p:cNvSpPr txBox="1">
            <a:spLocks noChangeArrowheads="1"/>
          </p:cNvSpPr>
          <p:nvPr/>
        </p:nvSpPr>
        <p:spPr bwMode="auto">
          <a:xfrm>
            <a:off x="533400" y="304800"/>
            <a:ext cx="510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CA">
              <a:latin typeface="Arial" charset="0"/>
            </a:endParaRPr>
          </a:p>
        </p:txBody>
      </p:sp>
      <p:sp>
        <p:nvSpPr>
          <p:cNvPr id="1027" name="Rectangle 27"/>
          <p:cNvSpPr>
            <a:spLocks noGrp="1" noChangeArrowheads="1"/>
          </p:cNvSpPr>
          <p:nvPr>
            <p:ph type="title"/>
          </p:nvPr>
        </p:nvSpPr>
        <p:spPr bwMode="auto">
          <a:xfrm>
            <a:off x="1296988" y="1412875"/>
            <a:ext cx="746125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Der Titel kann einzeilig sein</a:t>
            </a:r>
          </a:p>
        </p:txBody>
      </p:sp>
      <p:sp>
        <p:nvSpPr>
          <p:cNvPr id="1028" name="Rectangle 2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85875" y="2492375"/>
            <a:ext cx="7472363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Um den Fliesstext übersichtlich zu halten, sollten Abschnitte</a:t>
            </a:r>
          </a:p>
          <a:p>
            <a:pPr lvl="0"/>
            <a:r>
              <a:rPr lang="en-GB" altLang="en-US" smtClean="0"/>
              <a:t>gemacht werden. Diese werden zur besseren Lesbarkeit</a:t>
            </a:r>
          </a:p>
          <a:p>
            <a:pPr lvl="0"/>
            <a:r>
              <a:rPr lang="en-GB" altLang="en-US" smtClean="0"/>
              <a:t>jeweils mit eine Blindzeile getrennt.</a:t>
            </a:r>
            <a:br>
              <a:rPr lang="en-GB" altLang="en-US" smtClean="0"/>
            </a:br>
            <a:endParaRPr lang="en-GB" altLang="en-US" smtClean="0"/>
          </a:p>
          <a:p>
            <a:pPr lvl="0"/>
            <a:r>
              <a:rPr lang="en-GB" altLang="en-US" smtClean="0"/>
              <a:t>Klicken Sie, um die Formate des Vorlagentextes zu bearbeiten</a:t>
            </a:r>
          </a:p>
          <a:p>
            <a:pPr lvl="1"/>
            <a:r>
              <a:rPr lang="en-GB" altLang="en-US" smtClean="0"/>
              <a:t>Zweite Ebene</a:t>
            </a:r>
          </a:p>
          <a:p>
            <a:pPr lvl="2"/>
            <a:r>
              <a:rPr lang="en-GB" altLang="en-US" smtClean="0"/>
              <a:t>Dritte Ebene</a:t>
            </a:r>
          </a:p>
          <a:p>
            <a:pPr lvl="3"/>
            <a:r>
              <a:rPr lang="en-GB" altLang="en-US" smtClean="0"/>
              <a:t>Vierte Ebene</a:t>
            </a:r>
          </a:p>
          <a:p>
            <a:pPr lvl="4"/>
            <a:r>
              <a:rPr lang="en-GB" altLang="en-US" smtClean="0"/>
              <a:t>Fünfte Ebene</a:t>
            </a:r>
          </a:p>
        </p:txBody>
      </p:sp>
      <p:sp>
        <p:nvSpPr>
          <p:cNvPr id="1057" name="Text Box 33"/>
          <p:cNvSpPr txBox="1">
            <a:spLocks noChangeArrowheads="1"/>
          </p:cNvSpPr>
          <p:nvPr/>
        </p:nvSpPr>
        <p:spPr bwMode="auto">
          <a:xfrm>
            <a:off x="6448425" y="6205538"/>
            <a:ext cx="2266950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lnSpc>
                <a:spcPct val="105000"/>
              </a:lnSpc>
              <a:spcBef>
                <a:spcPct val="50000"/>
              </a:spcBef>
              <a:defRPr/>
            </a:pPr>
            <a:fld id="{173A1835-2A49-46D6-AE53-72D130BB1EBD}" type="slidenum">
              <a:rPr lang="de-CH" sz="900">
                <a:latin typeface="Arial" charset="0"/>
              </a:rPr>
              <a:pPr algn="r">
                <a:lnSpc>
                  <a:spcPct val="105000"/>
                </a:lnSpc>
                <a:spcBef>
                  <a:spcPct val="50000"/>
                </a:spcBef>
                <a:defRPr/>
              </a:pPr>
              <a:t>‹#›</a:t>
            </a:fld>
            <a:r>
              <a:rPr lang="de-CH" sz="900">
                <a:latin typeface="Arial" charset="0"/>
              </a:rPr>
              <a:t> </a:t>
            </a:r>
          </a:p>
        </p:txBody>
      </p:sp>
      <p:sp>
        <p:nvSpPr>
          <p:cNvPr id="1058" name="AutoShape 34"/>
          <p:cNvSpPr>
            <a:spLocks noChangeArrowheads="1"/>
          </p:cNvSpPr>
          <p:nvPr/>
        </p:nvSpPr>
        <p:spPr bwMode="auto">
          <a:xfrm>
            <a:off x="1225550" y="6143625"/>
            <a:ext cx="3557588" cy="404813"/>
          </a:xfrm>
          <a:prstGeom prst="octagon">
            <a:avLst>
              <a:gd name="adj" fmla="val 29287"/>
            </a:avLst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  <a:defRPr/>
            </a:pPr>
            <a:r>
              <a:rPr lang="de-CH" sz="900" b="1">
                <a:latin typeface="Arial" charset="0"/>
              </a:rPr>
              <a:t>Name der Präsentation</a:t>
            </a:r>
            <a:r>
              <a:rPr lang="de-CH" sz="900">
                <a:latin typeface="Arial" charset="0"/>
              </a:rPr>
              <a:t> | Untertitel</a:t>
            </a:r>
            <a:br>
              <a:rPr lang="de-CH" sz="900">
                <a:latin typeface="Arial" charset="0"/>
              </a:rPr>
            </a:br>
            <a:r>
              <a:rPr lang="de-CH" sz="900">
                <a:latin typeface="Arial" charset="0"/>
              </a:rPr>
              <a:t>Absender</a:t>
            </a:r>
            <a:endParaRPr lang="de-CH" sz="900" b="1">
              <a:latin typeface="Arial" charset="0"/>
            </a:endParaRPr>
          </a:p>
        </p:txBody>
      </p:sp>
      <p:sp>
        <p:nvSpPr>
          <p:cNvPr id="1064" name="Line 40"/>
          <p:cNvSpPr>
            <a:spLocks noChangeShapeType="1"/>
          </p:cNvSpPr>
          <p:nvPr/>
        </p:nvSpPr>
        <p:spPr bwMode="auto">
          <a:xfrm flipH="1">
            <a:off x="1285875" y="6162675"/>
            <a:ext cx="74961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CH"/>
          </a:p>
        </p:txBody>
      </p:sp>
      <p:sp>
        <p:nvSpPr>
          <p:cNvPr id="1065" name="Text Box 41"/>
          <p:cNvSpPr txBox="1">
            <a:spLocks noChangeArrowheads="1"/>
          </p:cNvSpPr>
          <p:nvPr/>
        </p:nvSpPr>
        <p:spPr bwMode="auto">
          <a:xfrm>
            <a:off x="4572000" y="387350"/>
            <a:ext cx="4176713" cy="12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  <a:defRPr/>
            </a:pPr>
            <a:r>
              <a:rPr lang="de-CH" sz="800" b="1" dirty="0">
                <a:latin typeface="Arial" charset="0"/>
              </a:rPr>
              <a:t>Ambassade de </a:t>
            </a:r>
            <a:r>
              <a:rPr lang="de-CH" sz="800" b="1" dirty="0" smtClean="0">
                <a:latin typeface="Arial" charset="0"/>
              </a:rPr>
              <a:t>Suisse en …</a:t>
            </a:r>
            <a:endParaRPr lang="de-CH" sz="800" b="1" dirty="0">
              <a:latin typeface="Arial" charset="0"/>
            </a:endParaRPr>
          </a:p>
        </p:txBody>
      </p:sp>
      <p:pic>
        <p:nvPicPr>
          <p:cNvPr id="1033" name="Picture 42" descr="Logo_CMYK_p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" y="387350"/>
            <a:ext cx="199707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•"/>
        <a:defRPr sz="21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B2B2B2"/>
        </a:buClr>
        <a:buChar char="•"/>
        <a:defRPr sz="21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C0C0C0"/>
        </a:buClr>
        <a:buChar char="•"/>
        <a:defRPr sz="21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8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59632" y="2455837"/>
            <a:ext cx="7429500" cy="2773363"/>
          </a:xfrm>
        </p:spPr>
        <p:txBody>
          <a:bodyPr/>
          <a:lstStyle/>
          <a:p>
            <a:pPr algn="ctr">
              <a:tabLst>
                <a:tab pos="85725" algn="l"/>
              </a:tabLst>
            </a:pPr>
            <a:r>
              <a:rPr lang="de-CH" altLang="en-US" dirty="0" smtClean="0"/>
              <a:t>Entwodiksyon </a:t>
            </a:r>
            <a:br>
              <a:rPr lang="de-CH" altLang="en-US" dirty="0" smtClean="0"/>
            </a:br>
            <a:r>
              <a:rPr lang="de-CH" altLang="en-US" dirty="0" smtClean="0"/>
              <a:t>Pwojè PARHAFS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CH" altLang="en-US" dirty="0" smtClean="0"/>
              <a:t>xx.04.2022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376648"/>
              </p:ext>
            </p:extLst>
          </p:nvPr>
        </p:nvGraphicFramePr>
        <p:xfrm>
          <a:off x="2481039" y="416913"/>
          <a:ext cx="6229350" cy="15240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384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67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Ambassade de Suisse en République d’</a:t>
                      </a:r>
                      <a:r>
                        <a:rPr lang="fr-FR" sz="10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Haïti</a:t>
                      </a: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049" name="Picture 1" descr="Bund_RGB_p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16" y="289072"/>
            <a:ext cx="2078707" cy="50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62151" y="1847200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>
                <a:latin typeface="+mn-lt"/>
              </a:rPr>
              <a:t>Pwojè PARHAFS</a:t>
            </a:r>
            <a:endParaRPr lang="fr-F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2153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Bund_RGB_p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16" y="289072"/>
            <a:ext cx="2078707" cy="50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74390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Gill Sans MT"/>
                <a:cs typeface="Times New Roman" pitchFamily="18" charset="0"/>
              </a:rPr>
              <a:t/>
            </a:r>
            <a:br>
              <a:rPr kumimoji="0" lang="fr-FR" alt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Gill Sans MT"/>
                <a:cs typeface="Times New Roman" pitchFamily="18" charset="0"/>
              </a:rPr>
            </a:br>
            <a:endParaRPr kumimoji="0" lang="fr-FR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9041668"/>
              </p:ext>
            </p:extLst>
          </p:nvPr>
        </p:nvGraphicFramePr>
        <p:xfrm>
          <a:off x="2528888" y="453668"/>
          <a:ext cx="6229350" cy="15240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384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67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Ambassade de Suisse en République d’</a:t>
                      </a:r>
                      <a:r>
                        <a:rPr lang="fr-FR" sz="10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Haïti</a:t>
                      </a: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296988" y="1124744"/>
            <a:ext cx="7461250" cy="1079500"/>
          </a:xfrm>
          <a:noFill/>
        </p:spPr>
        <p:txBody>
          <a:bodyPr/>
          <a:lstStyle/>
          <a:p>
            <a:r>
              <a:rPr lang="de-CH" altLang="en-US" dirty="0" smtClean="0"/>
              <a:t>Etap pwojè a</a:t>
            </a:r>
            <a:br>
              <a:rPr lang="de-CH" altLang="en-US" dirty="0" smtClean="0"/>
            </a:br>
            <a:r>
              <a:rPr lang="de-CH" altLang="en-US" sz="2400" b="0" dirty="0" smtClean="0"/>
              <a:t>Aktivite pwojè PARHAFS la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2" r="1176"/>
          <a:stretch/>
        </p:blipFill>
        <p:spPr>
          <a:xfrm>
            <a:off x="374342" y="2082786"/>
            <a:ext cx="4449583" cy="30809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" t="3266" r="1916" b="-52"/>
          <a:stretch/>
        </p:blipFill>
        <p:spPr>
          <a:xfrm>
            <a:off x="4872010" y="2082786"/>
            <a:ext cx="4212166" cy="308095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3855" y="4910293"/>
            <a:ext cx="4572000" cy="123110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354013" algn="l"/>
                <a:tab pos="1619250" algn="l"/>
              </a:tabLst>
            </a:pPr>
            <a:r>
              <a:rPr lang="de-CH" sz="1600" kern="0" dirty="0">
                <a:latin typeface="+mj-lt"/>
              </a:rPr>
              <a:t>Fanmi an </a:t>
            </a:r>
            <a:r>
              <a:rPr lang="de-CH" sz="1600" kern="0" dirty="0" err="1">
                <a:latin typeface="+mj-lt"/>
              </a:rPr>
              <a:t>responsab</a:t>
            </a:r>
            <a:r>
              <a:rPr lang="de-CH" sz="1600" kern="0" dirty="0">
                <a:latin typeface="+mj-lt"/>
              </a:rPr>
              <a:t> pou </a:t>
            </a:r>
            <a:r>
              <a:rPr lang="de-CH" sz="1600" kern="0" dirty="0" err="1">
                <a:latin typeface="+mj-lt"/>
              </a:rPr>
              <a:t>pwopoze</a:t>
            </a:r>
            <a:r>
              <a:rPr lang="de-CH" sz="1600" kern="0" dirty="0">
                <a:latin typeface="+mj-lt"/>
              </a:rPr>
              <a:t> </a:t>
            </a:r>
            <a:r>
              <a:rPr lang="de-CH" sz="1600" kern="0" dirty="0" err="1">
                <a:latin typeface="+mj-lt"/>
              </a:rPr>
              <a:t>yon</a:t>
            </a:r>
            <a:r>
              <a:rPr lang="de-CH" sz="1600" b="1" kern="0" dirty="0">
                <a:latin typeface="+mj-lt"/>
              </a:rPr>
              <a:t> </a:t>
            </a:r>
            <a:r>
              <a:rPr lang="de-CH" sz="1600" b="1" kern="0" dirty="0" smtClean="0">
                <a:latin typeface="+mj-lt"/>
              </a:rPr>
              <a:t>tèren</a:t>
            </a:r>
            <a:endParaRPr lang="de-CH" sz="1600" b="1" kern="0" dirty="0">
              <a:latin typeface="+mj-lt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354013" algn="l"/>
                <a:tab pos="1619250" algn="l"/>
              </a:tabLst>
            </a:pPr>
            <a:r>
              <a:rPr lang="de-CH" sz="1600" b="1" kern="0" dirty="0" err="1" smtClean="0">
                <a:latin typeface="+mj-lt"/>
              </a:rPr>
              <a:t>Enjenyè</a:t>
            </a:r>
            <a:r>
              <a:rPr lang="de-CH" sz="1600" b="1" kern="0" dirty="0" smtClean="0">
                <a:latin typeface="+mj-lt"/>
              </a:rPr>
              <a:t> </a:t>
            </a:r>
            <a:r>
              <a:rPr lang="de-CH" sz="1600" b="1" kern="0" dirty="0">
                <a:latin typeface="+mj-lt"/>
              </a:rPr>
              <a:t>a ap apwouve </a:t>
            </a:r>
            <a:r>
              <a:rPr lang="de-CH" sz="1600" b="1" kern="0" dirty="0" err="1">
                <a:latin typeface="+mj-lt"/>
              </a:rPr>
              <a:t>chwa</a:t>
            </a:r>
            <a:r>
              <a:rPr lang="de-CH" sz="1600" b="1" kern="0" dirty="0">
                <a:latin typeface="+mj-lt"/>
              </a:rPr>
              <a:t> tèren an</a:t>
            </a:r>
            <a:endParaRPr lang="de-CH" sz="1600" kern="0" dirty="0">
              <a:latin typeface="+mj-lt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354013" algn="l"/>
                <a:tab pos="1619250" algn="l"/>
              </a:tabLst>
            </a:pPr>
            <a:r>
              <a:rPr lang="de-CH" sz="1600" b="1" kern="0" dirty="0">
                <a:latin typeface="+mj-lt"/>
              </a:rPr>
              <a:t>Fanmi an ap </a:t>
            </a:r>
            <a:r>
              <a:rPr lang="de-CH" sz="1600" b="1" kern="0" dirty="0" err="1">
                <a:latin typeface="+mj-lt"/>
              </a:rPr>
              <a:t>prepare</a:t>
            </a:r>
            <a:r>
              <a:rPr lang="de-CH" sz="1600" b="1" kern="0" dirty="0">
                <a:latin typeface="+mj-lt"/>
              </a:rPr>
              <a:t> </a:t>
            </a:r>
            <a:r>
              <a:rPr lang="de-CH" sz="1600" b="1" kern="0" dirty="0" smtClean="0">
                <a:latin typeface="+mj-lt"/>
              </a:rPr>
              <a:t>tèren </a:t>
            </a:r>
            <a:r>
              <a:rPr lang="de-CH" sz="1600" b="1" kern="0" dirty="0">
                <a:latin typeface="+mj-lt"/>
              </a:rPr>
              <a:t>an</a:t>
            </a:r>
            <a:endParaRPr lang="fr-FR" sz="1600" b="1" kern="0" dirty="0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85855" y="4910293"/>
            <a:ext cx="4446406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354013" algn="l"/>
                <a:tab pos="1619250" algn="l"/>
              </a:tabLst>
            </a:pPr>
            <a:r>
              <a:rPr lang="de-CH" sz="1600" kern="0" dirty="0" smtClean="0">
                <a:latin typeface="+mj-lt"/>
              </a:rPr>
              <a:t>Fanmi an gen </a:t>
            </a:r>
            <a:r>
              <a:rPr lang="de-CH" sz="1600" kern="0" dirty="0" err="1" smtClean="0">
                <a:latin typeface="+mj-lt"/>
              </a:rPr>
              <a:t>pou</a:t>
            </a:r>
            <a:r>
              <a:rPr lang="de-CH" sz="1600" kern="0" dirty="0" smtClean="0">
                <a:latin typeface="+mj-lt"/>
              </a:rPr>
              <a:t> </a:t>
            </a:r>
            <a:r>
              <a:rPr lang="de-CH" sz="1600" kern="0" dirty="0" err="1" smtClean="0">
                <a:latin typeface="+mj-lt"/>
              </a:rPr>
              <a:t>r</a:t>
            </a:r>
            <a:r>
              <a:rPr lang="de-CH" sz="1600" b="1" kern="0" dirty="0" err="1" smtClean="0">
                <a:latin typeface="+mj-lt"/>
              </a:rPr>
              <a:t>asanble</a:t>
            </a:r>
            <a:r>
              <a:rPr lang="de-CH" sz="1600" b="1" kern="0" dirty="0" smtClean="0">
                <a:latin typeface="+mj-lt"/>
              </a:rPr>
              <a:t> </a:t>
            </a:r>
            <a:r>
              <a:rPr lang="de-CH" sz="1600" b="1" kern="0" dirty="0" err="1" smtClean="0">
                <a:latin typeface="+mj-lt"/>
              </a:rPr>
              <a:t>materyo</a:t>
            </a:r>
            <a:r>
              <a:rPr lang="de-CH" sz="1600" b="1" kern="0" dirty="0" smtClean="0">
                <a:latin typeface="+mj-lt"/>
              </a:rPr>
              <a:t> lokal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354013" algn="l"/>
                <a:tab pos="1619250" algn="l"/>
              </a:tabLst>
            </a:pPr>
            <a:r>
              <a:rPr lang="de-CH" sz="1600" kern="0" dirty="0" smtClean="0">
                <a:latin typeface="+mj-lt"/>
              </a:rPr>
              <a:t>Fanmi an </a:t>
            </a:r>
            <a:r>
              <a:rPr lang="de-CH" sz="1600" kern="0" dirty="0" err="1" smtClean="0">
                <a:latin typeface="+mj-lt"/>
              </a:rPr>
              <a:t>dwe</a:t>
            </a:r>
            <a:r>
              <a:rPr lang="de-CH" sz="1600" kern="0" dirty="0" smtClean="0">
                <a:latin typeface="+mj-lt"/>
              </a:rPr>
              <a:t> </a:t>
            </a:r>
            <a:r>
              <a:rPr lang="de-CH" sz="1600" kern="0" dirty="0" err="1" smtClean="0">
                <a:latin typeface="+mj-lt"/>
              </a:rPr>
              <a:t>jwen</a:t>
            </a:r>
            <a:r>
              <a:rPr lang="de-CH" sz="1600" kern="0" dirty="0" smtClean="0">
                <a:latin typeface="+mj-lt"/>
              </a:rPr>
              <a:t> </a:t>
            </a:r>
            <a:r>
              <a:rPr lang="de-CH" sz="1600" kern="0" dirty="0" err="1" smtClean="0">
                <a:latin typeface="+mj-lt"/>
              </a:rPr>
              <a:t>yon</a:t>
            </a:r>
            <a:r>
              <a:rPr lang="de-CH" sz="1600" kern="0" dirty="0" smtClean="0">
                <a:latin typeface="+mj-lt"/>
              </a:rPr>
              <a:t> </a:t>
            </a:r>
            <a:r>
              <a:rPr lang="de-CH" sz="1600" b="1" kern="0" dirty="0" err="1" smtClean="0">
                <a:latin typeface="+mj-lt"/>
              </a:rPr>
              <a:t>solisyon</a:t>
            </a:r>
            <a:r>
              <a:rPr lang="de-CH" sz="1600" b="1" kern="0" dirty="0" smtClean="0">
                <a:latin typeface="+mj-lt"/>
              </a:rPr>
              <a:t> </a:t>
            </a:r>
            <a:r>
              <a:rPr lang="de-CH" sz="1600" b="1" kern="0" dirty="0" err="1" smtClean="0">
                <a:latin typeface="+mj-lt"/>
              </a:rPr>
              <a:t>pwovizwa</a:t>
            </a:r>
            <a:r>
              <a:rPr lang="de-CH" sz="1600" b="1" kern="0" dirty="0" smtClean="0">
                <a:latin typeface="+mj-lt"/>
              </a:rPr>
              <a:t> </a:t>
            </a:r>
            <a:r>
              <a:rPr lang="de-CH" sz="1600" kern="0" dirty="0" err="1" smtClean="0">
                <a:latin typeface="+mj-lt"/>
              </a:rPr>
              <a:t>pou</a:t>
            </a:r>
            <a:r>
              <a:rPr lang="de-CH" sz="1600" kern="0" dirty="0" smtClean="0">
                <a:latin typeface="+mj-lt"/>
              </a:rPr>
              <a:t> li </a:t>
            </a:r>
            <a:r>
              <a:rPr lang="de-CH" sz="1600" kern="0" dirty="0" err="1" smtClean="0">
                <a:latin typeface="+mj-lt"/>
              </a:rPr>
              <a:t>rete</a:t>
            </a:r>
            <a:endParaRPr lang="de-CH" sz="1600" kern="0" dirty="0" smtClean="0">
              <a:latin typeface="+mj-lt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354013" algn="l"/>
                <a:tab pos="1619250" algn="l"/>
              </a:tabLst>
            </a:pPr>
            <a:r>
              <a:rPr lang="de-CH" sz="1600" kern="0" dirty="0" err="1" smtClean="0">
                <a:latin typeface="+mj-lt"/>
              </a:rPr>
              <a:t>Anbasad</a:t>
            </a:r>
            <a:r>
              <a:rPr lang="de-CH" sz="1600" kern="0" dirty="0" smtClean="0">
                <a:latin typeface="+mj-lt"/>
              </a:rPr>
              <a:t> la </a:t>
            </a:r>
            <a:r>
              <a:rPr lang="de-CH" sz="1600" kern="0" dirty="0" err="1" smtClean="0">
                <a:latin typeface="+mj-lt"/>
              </a:rPr>
              <a:t>ap</a:t>
            </a:r>
            <a:r>
              <a:rPr lang="de-CH" sz="1600" kern="0" dirty="0" smtClean="0">
                <a:latin typeface="+mj-lt"/>
              </a:rPr>
              <a:t> </a:t>
            </a:r>
            <a:r>
              <a:rPr lang="de-CH" sz="1600" b="1" kern="0" dirty="0" err="1" smtClean="0">
                <a:latin typeface="+mj-lt"/>
              </a:rPr>
              <a:t>livre</a:t>
            </a:r>
            <a:r>
              <a:rPr lang="de-CH" sz="1600" b="1" kern="0" dirty="0" smtClean="0">
                <a:latin typeface="+mj-lt"/>
              </a:rPr>
              <a:t> </a:t>
            </a:r>
            <a:r>
              <a:rPr lang="de-CH" sz="1600" b="1" kern="0" dirty="0" err="1" smtClean="0">
                <a:latin typeface="+mj-lt"/>
              </a:rPr>
              <a:t>materyo</a:t>
            </a:r>
            <a:r>
              <a:rPr lang="de-CH" sz="1600" b="1" kern="0" dirty="0" smtClean="0">
                <a:latin typeface="+mj-lt"/>
              </a:rPr>
              <a:t> </a:t>
            </a:r>
            <a:r>
              <a:rPr lang="de-CH" sz="1600" kern="0" dirty="0" err="1" smtClean="0">
                <a:latin typeface="+mj-lt"/>
              </a:rPr>
              <a:t>ki</a:t>
            </a:r>
            <a:r>
              <a:rPr lang="de-CH" sz="1600" kern="0" dirty="0" smtClean="0">
                <a:latin typeface="+mj-lt"/>
              </a:rPr>
              <a:t> </a:t>
            </a:r>
            <a:r>
              <a:rPr lang="de-CH" sz="1600" kern="0" dirty="0" err="1" smtClean="0">
                <a:latin typeface="+mj-lt"/>
              </a:rPr>
              <a:t>pa</a:t>
            </a:r>
            <a:r>
              <a:rPr lang="de-CH" sz="1600" kern="0" dirty="0" smtClean="0">
                <a:latin typeface="+mj-lt"/>
              </a:rPr>
              <a:t> lokal yo</a:t>
            </a:r>
            <a:endParaRPr lang="de-CH" sz="1600" b="1" kern="0" dirty="0" smtClean="0">
              <a:latin typeface="+mj-lt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354013" algn="l"/>
                <a:tab pos="1619250" algn="l"/>
              </a:tabLst>
            </a:pPr>
            <a:r>
              <a:rPr lang="de-CH" sz="1600" kern="0" dirty="0" smtClean="0">
                <a:latin typeface="+mj-lt"/>
              </a:rPr>
              <a:t>Fanmi an gen </a:t>
            </a:r>
            <a:r>
              <a:rPr lang="de-CH" sz="1600" kern="0" dirty="0" err="1" smtClean="0">
                <a:latin typeface="+mj-lt"/>
              </a:rPr>
              <a:t>pou</a:t>
            </a:r>
            <a:r>
              <a:rPr lang="de-CH" sz="1600" kern="0" dirty="0" smtClean="0">
                <a:latin typeface="+mj-lt"/>
              </a:rPr>
              <a:t> </a:t>
            </a:r>
            <a:r>
              <a:rPr lang="de-CH" sz="1600" b="1" kern="0" dirty="0" err="1" smtClean="0">
                <a:latin typeface="+mj-lt"/>
              </a:rPr>
              <a:t>Chwazi</a:t>
            </a:r>
            <a:r>
              <a:rPr lang="de-CH" sz="1600" b="1" kern="0" dirty="0" smtClean="0">
                <a:latin typeface="+mj-lt"/>
              </a:rPr>
              <a:t> </a:t>
            </a:r>
            <a:r>
              <a:rPr lang="de-CH" sz="1600" b="1" kern="0" dirty="0" err="1" smtClean="0">
                <a:latin typeface="+mj-lt"/>
              </a:rPr>
              <a:t>atizan</a:t>
            </a:r>
            <a:r>
              <a:rPr lang="de-CH" sz="1600" b="1" kern="0" dirty="0" smtClean="0">
                <a:latin typeface="+mj-lt"/>
              </a:rPr>
              <a:t>, </a:t>
            </a:r>
            <a:r>
              <a:rPr lang="de-CH" sz="1600" b="1" kern="0" dirty="0" err="1" smtClean="0">
                <a:latin typeface="+mj-lt"/>
              </a:rPr>
              <a:t>fè</a:t>
            </a:r>
            <a:r>
              <a:rPr lang="de-CH" sz="1600" b="1" kern="0" dirty="0" smtClean="0">
                <a:latin typeface="+mj-lt"/>
              </a:rPr>
              <a:t> </a:t>
            </a:r>
            <a:r>
              <a:rPr lang="de-CH" sz="1600" b="1" kern="0" dirty="0" err="1" smtClean="0">
                <a:latin typeface="+mj-lt"/>
              </a:rPr>
              <a:t>materyo</a:t>
            </a:r>
            <a:r>
              <a:rPr lang="de-CH" sz="1600" b="1" kern="0" dirty="0" smtClean="0">
                <a:latin typeface="+mj-lt"/>
              </a:rPr>
              <a:t> yo </a:t>
            </a:r>
            <a:r>
              <a:rPr lang="de-CH" sz="1600" b="1" kern="0" dirty="0" err="1" smtClean="0">
                <a:latin typeface="+mj-lt"/>
              </a:rPr>
              <a:t>rive</a:t>
            </a:r>
            <a:r>
              <a:rPr lang="de-CH" sz="1600" b="1" kern="0" dirty="0" smtClean="0">
                <a:latin typeface="+mj-lt"/>
              </a:rPr>
              <a:t> </a:t>
            </a:r>
            <a:r>
              <a:rPr lang="de-CH" sz="1600" b="1" kern="0" dirty="0" err="1" smtClean="0">
                <a:latin typeface="+mj-lt"/>
              </a:rPr>
              <a:t>sou</a:t>
            </a:r>
            <a:r>
              <a:rPr lang="de-CH" sz="1600" b="1" kern="0" dirty="0" smtClean="0">
                <a:latin typeface="+mj-lt"/>
              </a:rPr>
              <a:t> </a:t>
            </a:r>
            <a:r>
              <a:rPr lang="de-CH" sz="1600" b="1" kern="0" dirty="0" err="1" smtClean="0">
                <a:latin typeface="+mj-lt"/>
              </a:rPr>
              <a:t>chantye</a:t>
            </a:r>
            <a:r>
              <a:rPr lang="de-CH" sz="1600" b="1" kern="0" dirty="0" smtClean="0">
                <a:latin typeface="+mj-lt"/>
              </a:rPr>
              <a:t> a</a:t>
            </a:r>
            <a:endParaRPr lang="fr-FR" sz="1600" b="1" kern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9359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Bund_RGB_p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16" y="289072"/>
            <a:ext cx="2078707" cy="50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74390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Gill Sans MT"/>
                <a:cs typeface="Times New Roman" pitchFamily="18" charset="0"/>
              </a:rPr>
              <a:t/>
            </a:r>
            <a:br>
              <a:rPr kumimoji="0" lang="fr-FR" alt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Gill Sans MT"/>
                <a:cs typeface="Times New Roman" pitchFamily="18" charset="0"/>
              </a:rPr>
            </a:br>
            <a:endParaRPr kumimoji="0" lang="fr-FR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794695"/>
              </p:ext>
            </p:extLst>
          </p:nvPr>
        </p:nvGraphicFramePr>
        <p:xfrm>
          <a:off x="2699792" y="457200"/>
          <a:ext cx="6229350" cy="15240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384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67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Ambassade de Suisse en République d’</a:t>
                      </a:r>
                      <a:r>
                        <a:rPr lang="fr-FR" sz="10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Haïti</a:t>
                      </a: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1124744"/>
            <a:ext cx="7461250" cy="989013"/>
          </a:xfrm>
        </p:spPr>
        <p:txBody>
          <a:bodyPr/>
          <a:lstStyle/>
          <a:p>
            <a:r>
              <a:rPr lang="de-CH" altLang="en-US" dirty="0"/>
              <a:t>Etap pwojè a</a:t>
            </a:r>
            <a:br>
              <a:rPr lang="de-CH" altLang="en-US" dirty="0"/>
            </a:br>
            <a:r>
              <a:rPr lang="de-CH" altLang="en-US" sz="2400" b="0" dirty="0"/>
              <a:t>Aktivite pwojè PARHAFS la</a:t>
            </a:r>
            <a:endParaRPr lang="de-CH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8" r="1338"/>
          <a:stretch/>
        </p:blipFill>
        <p:spPr>
          <a:xfrm>
            <a:off x="4123" y="1965394"/>
            <a:ext cx="5062265" cy="33475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861" r="1075"/>
          <a:stretch/>
        </p:blipFill>
        <p:spPr>
          <a:xfrm>
            <a:off x="4769397" y="1963341"/>
            <a:ext cx="4355976" cy="328678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8810" y="4811286"/>
            <a:ext cx="4967578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354013" algn="l"/>
                <a:tab pos="1619250" algn="l"/>
              </a:tabLst>
            </a:pPr>
            <a:r>
              <a:rPr lang="de-CH" sz="1600" kern="0" dirty="0" smtClean="0">
                <a:latin typeface="+mj-lt"/>
              </a:rPr>
              <a:t>Gwosè </a:t>
            </a:r>
            <a:r>
              <a:rPr lang="de-CH" sz="1600" kern="0" dirty="0">
                <a:latin typeface="+mj-lt"/>
              </a:rPr>
              <a:t>kay la depann de </a:t>
            </a:r>
            <a:r>
              <a:rPr lang="de-CH" sz="1600" b="1" kern="0" dirty="0">
                <a:latin typeface="+mj-lt"/>
              </a:rPr>
              <a:t>kontribisyon </a:t>
            </a:r>
            <a:r>
              <a:rPr lang="de-CH" sz="1600" b="1" kern="0" dirty="0" smtClean="0">
                <a:latin typeface="+mj-lt"/>
              </a:rPr>
              <a:t>fanmi </a:t>
            </a:r>
            <a:r>
              <a:rPr lang="de-CH" sz="1600" b="1" kern="0" dirty="0">
                <a:latin typeface="+mj-lt"/>
              </a:rPr>
              <a:t>an</a:t>
            </a:r>
            <a:endParaRPr lang="de-CH" sz="1600" kern="0" dirty="0">
              <a:latin typeface="+mj-lt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354013" algn="l"/>
                <a:tab pos="1619250" algn="l"/>
              </a:tabLst>
            </a:pPr>
            <a:r>
              <a:rPr lang="de-CH" sz="1600" kern="0" dirty="0">
                <a:latin typeface="+mj-lt"/>
              </a:rPr>
              <a:t>Fanmi an gen pou li </a:t>
            </a:r>
            <a:r>
              <a:rPr lang="de-CH" sz="1600" kern="0" dirty="0" smtClean="0">
                <a:latin typeface="+mj-lt"/>
              </a:rPr>
              <a:t>t</a:t>
            </a:r>
            <a:r>
              <a:rPr lang="de-CH" sz="1600" b="1" kern="0" dirty="0" smtClean="0">
                <a:latin typeface="+mj-lt"/>
              </a:rPr>
              <a:t>ranspòte </a:t>
            </a:r>
            <a:r>
              <a:rPr lang="de-CH" sz="1600" b="1" kern="0" dirty="0">
                <a:latin typeface="+mj-lt"/>
              </a:rPr>
              <a:t>materyo</a:t>
            </a:r>
            <a:r>
              <a:rPr lang="de-CH" sz="1600" kern="0" dirty="0">
                <a:latin typeface="+mj-lt"/>
              </a:rPr>
              <a:t> </a:t>
            </a:r>
            <a:r>
              <a:rPr lang="de-CH" sz="1600" b="1" kern="0" dirty="0" smtClean="0">
                <a:latin typeface="+mj-lt"/>
              </a:rPr>
              <a:t>yo</a:t>
            </a:r>
            <a:r>
              <a:rPr lang="de-CH" sz="1600" kern="0" dirty="0" smtClean="0">
                <a:latin typeface="+mj-lt"/>
              </a:rPr>
              <a:t> </a:t>
            </a:r>
            <a:r>
              <a:rPr lang="de-CH" sz="1600" b="1" kern="0" dirty="0" smtClean="0">
                <a:latin typeface="+mj-lt"/>
              </a:rPr>
              <a:t>epi </a:t>
            </a:r>
            <a:r>
              <a:rPr lang="de-CH" sz="1600" b="1" kern="0" dirty="0">
                <a:latin typeface="+mj-lt"/>
              </a:rPr>
              <a:t>bay èd</a:t>
            </a:r>
            <a:r>
              <a:rPr lang="de-CH" sz="1600" kern="0" dirty="0">
                <a:latin typeface="+mj-lt"/>
              </a:rPr>
              <a:t> li sou chantye a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354013" algn="l"/>
                <a:tab pos="1619250" algn="l"/>
              </a:tabLst>
            </a:pPr>
            <a:r>
              <a:rPr lang="de-CH" sz="1600" b="1" kern="0" dirty="0">
                <a:latin typeface="+mj-lt"/>
              </a:rPr>
              <a:t>Fondasyon</a:t>
            </a:r>
            <a:r>
              <a:rPr lang="de-CH" sz="1600" kern="0" dirty="0">
                <a:latin typeface="+mj-lt"/>
              </a:rPr>
              <a:t> an fini epi </a:t>
            </a:r>
            <a:r>
              <a:rPr lang="de-CH" sz="1600" b="1" kern="0" dirty="0">
                <a:latin typeface="+mj-lt"/>
              </a:rPr>
              <a:t>enjenyè Anbasad la apwouve</a:t>
            </a:r>
            <a:r>
              <a:rPr lang="de-CH" sz="1600" kern="0" dirty="0">
                <a:latin typeface="+mj-lt"/>
              </a:rPr>
              <a:t> li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354013" algn="l"/>
                <a:tab pos="1619250" algn="l"/>
              </a:tabLst>
            </a:pPr>
            <a:r>
              <a:rPr lang="de-CH" sz="1600" b="1" kern="0" dirty="0">
                <a:latin typeface="+mj-lt"/>
              </a:rPr>
              <a:t>Premye pèman </a:t>
            </a:r>
            <a:r>
              <a:rPr lang="de-CH" sz="1600" kern="0" dirty="0">
                <a:latin typeface="+mj-lt"/>
              </a:rPr>
              <a:t>bòs mason </a:t>
            </a:r>
            <a:r>
              <a:rPr lang="de-CH" sz="1600" kern="0" dirty="0" smtClean="0">
                <a:latin typeface="+mj-lt"/>
              </a:rPr>
              <a:t>an</a:t>
            </a:r>
            <a:endParaRPr lang="fr-FR" sz="1600" kern="0" dirty="0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75410" y="4955500"/>
            <a:ext cx="386859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354013" algn="l"/>
                <a:tab pos="1619250" algn="l"/>
              </a:tabLst>
            </a:pPr>
            <a:r>
              <a:rPr lang="de-CH" sz="1600" kern="0" dirty="0">
                <a:latin typeface="+mj-lt"/>
              </a:rPr>
              <a:t>Fanmi an ap </a:t>
            </a:r>
            <a:r>
              <a:rPr lang="de-CH" sz="1600" b="1" kern="0" dirty="0">
                <a:latin typeface="+mj-lt"/>
              </a:rPr>
              <a:t>bay patisipasyon li sou chantye a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354013" algn="l"/>
                <a:tab pos="1619250" algn="l"/>
              </a:tabLst>
            </a:pPr>
            <a:r>
              <a:rPr lang="de-CH" sz="1600" b="1" kern="0" dirty="0">
                <a:latin typeface="+mj-lt"/>
              </a:rPr>
              <a:t>Osati</a:t>
            </a:r>
            <a:r>
              <a:rPr lang="de-CH" sz="1600" kern="0" dirty="0">
                <a:latin typeface="+mj-lt"/>
              </a:rPr>
              <a:t> a fini epi </a:t>
            </a:r>
            <a:r>
              <a:rPr lang="de-CH" sz="1600" b="1" kern="0" dirty="0">
                <a:latin typeface="+mj-lt"/>
              </a:rPr>
              <a:t>enjenyè Anbasad la apwouve</a:t>
            </a:r>
            <a:r>
              <a:rPr lang="de-CH" sz="1600" kern="0" dirty="0">
                <a:latin typeface="+mj-lt"/>
              </a:rPr>
              <a:t> li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354013" algn="l"/>
                <a:tab pos="1619250" algn="l"/>
              </a:tabLst>
            </a:pPr>
            <a:r>
              <a:rPr lang="de-CH" sz="1600" b="1" kern="0" dirty="0">
                <a:latin typeface="+mj-lt"/>
              </a:rPr>
              <a:t>Premye pèman </a:t>
            </a:r>
            <a:r>
              <a:rPr lang="de-CH" sz="1600" kern="0" dirty="0">
                <a:latin typeface="+mj-lt"/>
              </a:rPr>
              <a:t>bòs chapant </a:t>
            </a:r>
            <a:r>
              <a:rPr lang="de-CH" sz="1600" kern="0" dirty="0" smtClean="0">
                <a:latin typeface="+mj-lt"/>
              </a:rPr>
              <a:t>lan</a:t>
            </a:r>
            <a:endParaRPr lang="fr-FR" sz="1600" kern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6682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Bund_RGB_p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16" y="289072"/>
            <a:ext cx="2078707" cy="50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74390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Gill Sans MT"/>
                <a:cs typeface="Times New Roman" pitchFamily="18" charset="0"/>
              </a:rPr>
              <a:t/>
            </a:r>
            <a:br>
              <a:rPr kumimoji="0" lang="fr-FR" alt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Gill Sans MT"/>
                <a:cs typeface="Times New Roman" pitchFamily="18" charset="0"/>
              </a:rPr>
            </a:br>
            <a:endParaRPr kumimoji="0" lang="fr-FR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2287590"/>
              </p:ext>
            </p:extLst>
          </p:nvPr>
        </p:nvGraphicFramePr>
        <p:xfrm>
          <a:off x="2699792" y="457200"/>
          <a:ext cx="6229350" cy="15240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384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67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Ambassade de Suisse en République d’</a:t>
                      </a:r>
                      <a:r>
                        <a:rPr lang="fr-FR" sz="10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Haïti</a:t>
                      </a: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1124744"/>
            <a:ext cx="7461250" cy="989013"/>
          </a:xfrm>
        </p:spPr>
        <p:txBody>
          <a:bodyPr/>
          <a:lstStyle/>
          <a:p>
            <a:r>
              <a:rPr lang="de-CH" altLang="en-US" dirty="0"/>
              <a:t>Etap pwojè a</a:t>
            </a:r>
            <a:br>
              <a:rPr lang="de-CH" altLang="en-US" dirty="0"/>
            </a:br>
            <a:r>
              <a:rPr lang="de-CH" altLang="en-US" sz="2400" b="0" dirty="0"/>
              <a:t>Aktivite pwojè PARHAFS la</a:t>
            </a:r>
            <a:endParaRPr lang="de-CH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0"/>
          <a:stretch/>
        </p:blipFill>
        <p:spPr>
          <a:xfrm>
            <a:off x="0" y="2191957"/>
            <a:ext cx="5112568" cy="36647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6"/>
          <a:stretch/>
        </p:blipFill>
        <p:spPr>
          <a:xfrm>
            <a:off x="4788024" y="2191957"/>
            <a:ext cx="4248472" cy="31204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0284" y="5321554"/>
            <a:ext cx="41577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354013" algn="l"/>
                <a:tab pos="1619250" algn="l"/>
              </a:tabLst>
            </a:pPr>
            <a:r>
              <a:rPr lang="de-CH" sz="1600" kern="0" dirty="0">
                <a:latin typeface="+mj-lt"/>
              </a:rPr>
              <a:t>Fanmi an ap ba</a:t>
            </a:r>
            <a:r>
              <a:rPr lang="de-CH" sz="1600" b="1" kern="0" dirty="0">
                <a:latin typeface="+mj-lt"/>
              </a:rPr>
              <a:t>y patisipasyon li sou chantye a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354013" algn="l"/>
                <a:tab pos="1619250" algn="l"/>
              </a:tabLst>
            </a:pPr>
            <a:r>
              <a:rPr lang="de-CH" sz="1600" b="1" kern="0" dirty="0">
                <a:latin typeface="+mj-lt"/>
              </a:rPr>
              <a:t>Twati, pòt ak fenèt </a:t>
            </a:r>
            <a:r>
              <a:rPr lang="de-CH" sz="1600" kern="0" dirty="0">
                <a:latin typeface="+mj-lt"/>
              </a:rPr>
              <a:t>yo fini epi </a:t>
            </a:r>
            <a:r>
              <a:rPr lang="de-CH" sz="1600" b="1" kern="0" dirty="0">
                <a:latin typeface="+mj-lt"/>
              </a:rPr>
              <a:t>enjenyè Anbasad la </a:t>
            </a:r>
            <a:r>
              <a:rPr lang="de-CH" sz="1600" b="1" kern="0" dirty="0" smtClean="0">
                <a:latin typeface="+mj-lt"/>
              </a:rPr>
              <a:t>apwouve </a:t>
            </a:r>
            <a:r>
              <a:rPr lang="de-CH" sz="1600" kern="0" dirty="0">
                <a:latin typeface="+mj-lt"/>
              </a:rPr>
              <a:t>li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354013" algn="l"/>
                <a:tab pos="1619250" algn="l"/>
              </a:tabLst>
            </a:pPr>
            <a:r>
              <a:rPr lang="de-CH" sz="1600" b="1" kern="0" dirty="0">
                <a:latin typeface="+mj-lt"/>
              </a:rPr>
              <a:t>Dezyèm pèman </a:t>
            </a:r>
            <a:r>
              <a:rPr lang="de-CH" sz="1600" kern="0" dirty="0">
                <a:latin typeface="+mj-lt"/>
              </a:rPr>
              <a:t>bòs chapant </a:t>
            </a:r>
            <a:r>
              <a:rPr lang="de-CH" sz="1600" kern="0" dirty="0" smtClean="0">
                <a:latin typeface="+mj-lt"/>
              </a:rPr>
              <a:t>lan </a:t>
            </a:r>
            <a:endParaRPr lang="fr-FR" sz="1600" kern="0" dirty="0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05772" y="5312450"/>
            <a:ext cx="43382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354013" algn="l"/>
                <a:tab pos="1619250" algn="l"/>
              </a:tabLst>
            </a:pPr>
            <a:r>
              <a:rPr lang="de-CH" sz="1600" kern="0" dirty="0">
                <a:latin typeface="+mj-lt"/>
              </a:rPr>
              <a:t>Fanmi an ap b</a:t>
            </a:r>
            <a:r>
              <a:rPr lang="de-CH" sz="1600" b="1" kern="0" dirty="0">
                <a:latin typeface="+mj-lt"/>
              </a:rPr>
              <a:t>ay patisipasyon li sou chantye a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354013" algn="l"/>
                <a:tab pos="1619250" algn="l"/>
              </a:tabLst>
            </a:pPr>
            <a:r>
              <a:rPr lang="de-CH" sz="1600" b="1" kern="0" dirty="0">
                <a:latin typeface="+mj-lt"/>
              </a:rPr>
              <a:t>Panno</a:t>
            </a:r>
            <a:r>
              <a:rPr lang="de-CH" sz="1600" kern="0" dirty="0">
                <a:latin typeface="+mj-lt"/>
              </a:rPr>
              <a:t> an fini epi </a:t>
            </a:r>
            <a:r>
              <a:rPr lang="de-CH" sz="1600" b="1" kern="0" dirty="0">
                <a:latin typeface="+mj-lt"/>
              </a:rPr>
              <a:t>enjenyè Anbasad la apwouve</a:t>
            </a:r>
            <a:r>
              <a:rPr lang="de-CH" sz="1600" kern="0" dirty="0">
                <a:latin typeface="+mj-lt"/>
              </a:rPr>
              <a:t> li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354013" algn="l"/>
                <a:tab pos="1619250" algn="l"/>
              </a:tabLst>
            </a:pPr>
            <a:r>
              <a:rPr lang="de-CH" sz="1600" b="1" kern="0" dirty="0">
                <a:latin typeface="+mj-lt"/>
              </a:rPr>
              <a:t>Dezyèm pèman </a:t>
            </a:r>
            <a:r>
              <a:rPr lang="de-CH" sz="1600" kern="0" dirty="0">
                <a:latin typeface="+mj-lt"/>
              </a:rPr>
              <a:t>bòs </a:t>
            </a:r>
            <a:r>
              <a:rPr lang="de-CH" sz="1600" kern="0" dirty="0" smtClean="0">
                <a:latin typeface="+mj-lt"/>
              </a:rPr>
              <a:t>mason an </a:t>
            </a:r>
            <a:endParaRPr lang="fr-FR" sz="1600" kern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8681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2257126"/>
              </p:ext>
            </p:extLst>
          </p:nvPr>
        </p:nvGraphicFramePr>
        <p:xfrm>
          <a:off x="2627784" y="416913"/>
          <a:ext cx="6229350" cy="15240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384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67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Ambassade de Suisse en République d’</a:t>
                      </a:r>
                      <a:r>
                        <a:rPr lang="fr-FR" sz="10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Haïti</a:t>
                      </a: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049" name="Picture 1" descr="Bund_RGB_p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16" y="289072"/>
            <a:ext cx="2078707" cy="50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143198" y="1052736"/>
            <a:ext cx="7461250" cy="75242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CH" altLang="en-US" sz="3200" b="1" dirty="0" smtClean="0"/>
              <a:t>Chwa tèren pou nou konstwi</a:t>
            </a:r>
            <a:endParaRPr lang="de-CH" altLang="en-US" sz="3200" b="1" dirty="0"/>
          </a:p>
        </p:txBody>
      </p:sp>
      <p:sp>
        <p:nvSpPr>
          <p:cNvPr id="2" name="Rectangle 1"/>
          <p:cNvSpPr/>
          <p:nvPr/>
        </p:nvSpPr>
        <p:spPr>
          <a:xfrm>
            <a:off x="5940151" y="2191433"/>
            <a:ext cx="2586277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endParaRPr lang="fr-FR" sz="2400" dirty="0"/>
          </a:p>
        </p:txBody>
      </p:sp>
      <p:sp>
        <p:nvSpPr>
          <p:cNvPr id="3" name="Rectangle 2"/>
          <p:cNvSpPr/>
          <p:nvPr/>
        </p:nvSpPr>
        <p:spPr>
          <a:xfrm>
            <a:off x="5949116" y="2060847"/>
            <a:ext cx="3131840" cy="362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de-CH" sz="2400" dirty="0" smtClean="0">
                <a:latin typeface="+mn-lt"/>
              </a:rPr>
              <a:t>Si li </a:t>
            </a:r>
            <a:r>
              <a:rPr lang="de-CH" sz="2400" dirty="0">
                <a:latin typeface="+mn-lt"/>
              </a:rPr>
              <a:t>gen pant, fòk li pa twò rèd</a:t>
            </a:r>
          </a:p>
          <a:p>
            <a:pPr marL="342900" indent="-342900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de-CH" sz="2400" dirty="0">
                <a:latin typeface="+mn-lt"/>
              </a:rPr>
              <a:t>Fòk li pa pre </a:t>
            </a:r>
            <a:r>
              <a:rPr lang="de-CH" sz="2400" dirty="0" smtClean="0">
                <a:latin typeface="+mn-lt"/>
              </a:rPr>
              <a:t>falèz</a:t>
            </a:r>
          </a:p>
          <a:p>
            <a:pPr marL="342900" indent="-342900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de-CH" sz="2400" dirty="0" smtClean="0">
                <a:latin typeface="+mn-lt"/>
              </a:rPr>
              <a:t>Fòk li pa nan tèt mòn ni nan pye mòn</a:t>
            </a:r>
          </a:p>
          <a:p>
            <a:pPr marL="342900" indent="-342900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de-CH" sz="2400" dirty="0" smtClean="0">
                <a:latin typeface="+mn-lt"/>
              </a:rPr>
              <a:t>Fòk kay la pa pre gwo pye bwa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2" r="5366"/>
          <a:stretch/>
        </p:blipFill>
        <p:spPr bwMode="auto">
          <a:xfrm>
            <a:off x="909116" y="1916832"/>
            <a:ext cx="4320000" cy="455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887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738636"/>
              </p:ext>
            </p:extLst>
          </p:nvPr>
        </p:nvGraphicFramePr>
        <p:xfrm>
          <a:off x="2673903" y="484812"/>
          <a:ext cx="6229350" cy="15240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384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67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Ambassade de Suisse en République d’</a:t>
                      </a:r>
                      <a:r>
                        <a:rPr lang="fr-FR" sz="10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Haïti</a:t>
                      </a: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049" name="Picture 1" descr="Bund_RGB_p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16" y="289072"/>
            <a:ext cx="2078707" cy="50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187624" y="980728"/>
            <a:ext cx="7461250" cy="72008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CH" altLang="en-US" sz="3200" b="1" dirty="0" smtClean="0"/>
              <a:t>Chwa tèren pou nou konstwi</a:t>
            </a:r>
            <a:endParaRPr lang="de-CH" altLang="en-US" sz="3200" b="1" dirty="0"/>
          </a:p>
        </p:txBody>
      </p:sp>
      <p:sp>
        <p:nvSpPr>
          <p:cNvPr id="2" name="Rectangle 1"/>
          <p:cNvSpPr/>
          <p:nvPr/>
        </p:nvSpPr>
        <p:spPr>
          <a:xfrm>
            <a:off x="5940151" y="2191433"/>
            <a:ext cx="2586277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endParaRPr lang="fr-FR" sz="2400" dirty="0"/>
          </a:p>
        </p:txBody>
      </p:sp>
      <p:sp>
        <p:nvSpPr>
          <p:cNvPr id="3" name="Rectangle 2"/>
          <p:cNvSpPr/>
          <p:nvPr/>
        </p:nvSpPr>
        <p:spPr>
          <a:xfrm>
            <a:off x="5788578" y="2060848"/>
            <a:ext cx="3131840" cy="32547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500"/>
              </a:spcBef>
              <a:buFont typeface="Arial" panose="020B0604020202020204" pitchFamily="34" charset="0"/>
              <a:buChar char="•"/>
            </a:pPr>
            <a:endParaRPr lang="de-CH" sz="2400" dirty="0" smtClean="0">
              <a:latin typeface="+mn-lt"/>
            </a:endParaRPr>
          </a:p>
          <a:p>
            <a:pPr marL="342900" indent="-342900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de-CH" sz="2400" dirty="0" smtClean="0">
                <a:latin typeface="+mn-lt"/>
              </a:rPr>
              <a:t>Chwazi </a:t>
            </a:r>
            <a:r>
              <a:rPr lang="de-CH" sz="2400" dirty="0">
                <a:latin typeface="+mn-lt"/>
              </a:rPr>
              <a:t>yon </a:t>
            </a:r>
            <a:r>
              <a:rPr lang="de-CH" sz="2400" dirty="0" smtClean="0">
                <a:latin typeface="+mn-lt"/>
              </a:rPr>
              <a:t>tèren </a:t>
            </a:r>
            <a:r>
              <a:rPr lang="de-CH" sz="2400" dirty="0">
                <a:latin typeface="+mn-lt"/>
              </a:rPr>
              <a:t>ki plat ki pa </a:t>
            </a:r>
            <a:r>
              <a:rPr lang="de-CH" sz="2400" dirty="0" smtClean="0">
                <a:latin typeface="+mn-lt"/>
              </a:rPr>
              <a:t>inondab</a:t>
            </a:r>
          </a:p>
          <a:p>
            <a:pPr>
              <a:spcBef>
                <a:spcPts val="1500"/>
              </a:spcBef>
            </a:pPr>
            <a:endParaRPr lang="de-CH" sz="2400" dirty="0">
              <a:latin typeface="+mn-lt"/>
            </a:endParaRPr>
          </a:p>
          <a:p>
            <a:pPr marL="342900" indent="-342900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de-CH" sz="2400" dirty="0" smtClean="0">
                <a:latin typeface="+mn-lt"/>
              </a:rPr>
              <a:t>Fòk </a:t>
            </a:r>
            <a:r>
              <a:rPr lang="de-CH" sz="2400" dirty="0">
                <a:latin typeface="+mn-lt"/>
              </a:rPr>
              <a:t>li pa </a:t>
            </a:r>
            <a:r>
              <a:rPr lang="de-CH" sz="2400" dirty="0" smtClean="0">
                <a:latin typeface="+mn-lt"/>
              </a:rPr>
              <a:t>pre rivyè, </a:t>
            </a:r>
            <a:r>
              <a:rPr lang="de-CH" sz="2400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de-CH" sz="2400" dirty="0" smtClean="0">
                <a:latin typeface="+mn-lt"/>
              </a:rPr>
              <a:t>ravin ak lanmè </a:t>
            </a:r>
            <a:endParaRPr lang="de-CH" sz="2400" dirty="0"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3"/>
          <a:stretch/>
        </p:blipFill>
        <p:spPr bwMode="auto">
          <a:xfrm>
            <a:off x="832382" y="2060848"/>
            <a:ext cx="4310882" cy="4473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196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2659147"/>
              </p:ext>
            </p:extLst>
          </p:nvPr>
        </p:nvGraphicFramePr>
        <p:xfrm>
          <a:off x="2627784" y="445855"/>
          <a:ext cx="6229350" cy="15240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384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67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Ambassade de Suisse en République d’</a:t>
                      </a:r>
                      <a:r>
                        <a:rPr lang="fr-FR" sz="10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Haïti</a:t>
                      </a: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049" name="Picture 1" descr="Bund_RGB_p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16" y="289072"/>
            <a:ext cx="2078707" cy="50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87624" y="1223055"/>
            <a:ext cx="5544616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3200" b="1" dirty="0" smtClean="0">
                <a:latin typeface="+mj-lt"/>
              </a:rPr>
              <a:t>Preparasyon </a:t>
            </a:r>
            <a:r>
              <a:rPr lang="fr-FR" sz="3200" b="1" dirty="0" err="1" smtClean="0">
                <a:latin typeface="+mj-lt"/>
              </a:rPr>
              <a:t>tèren</a:t>
            </a:r>
            <a:endParaRPr lang="fr-FR" sz="3200" b="1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52120" y="2060848"/>
            <a:ext cx="3384376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de-CH" sz="2400" dirty="0">
                <a:latin typeface="+mn-lt"/>
              </a:rPr>
              <a:t>F</a:t>
            </a:r>
            <a:r>
              <a:rPr lang="de-CH" sz="2400" dirty="0" smtClean="0">
                <a:latin typeface="+mn-lt"/>
              </a:rPr>
              <a:t>anmi an responsab preparasyon tèren an: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e-CH" sz="2400" dirty="0" smtClean="0">
                <a:latin typeface="+mn-lt"/>
              </a:rPr>
              <a:t>Demolisyon </a:t>
            </a:r>
            <a:endParaRPr lang="de-CH" sz="2400" dirty="0">
              <a:latin typeface="+mn-lt"/>
            </a:endParaRP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e-CH" sz="2400" dirty="0">
                <a:latin typeface="+mn-lt"/>
              </a:rPr>
              <a:t>Sanble gwo wòch ak ranblè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e-CH" sz="2400" dirty="0">
                <a:latin typeface="+mn-lt"/>
              </a:rPr>
              <a:t>Derasinen gwo rasin bwa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e-CH" sz="2400" dirty="0">
                <a:latin typeface="+mn-lt"/>
              </a:rPr>
              <a:t>Koupe </a:t>
            </a:r>
            <a:r>
              <a:rPr lang="de-CH" sz="2400" dirty="0" smtClean="0">
                <a:latin typeface="+mn-lt"/>
              </a:rPr>
              <a:t>zèb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CH" dirty="0" smtClean="0">
                <a:latin typeface="+mn-lt"/>
              </a:rPr>
              <a:t>Prepare espas pou fè jaden</a:t>
            </a:r>
            <a:endParaRPr lang="de-CH" sz="2400" dirty="0" smtClean="0">
              <a:latin typeface="+mn-lt"/>
            </a:endParaRPr>
          </a:p>
          <a:p>
            <a:pPr>
              <a:spcBef>
                <a:spcPts val="1000"/>
              </a:spcBef>
            </a:pPr>
            <a:endParaRPr lang="de-CH" sz="2400" dirty="0">
              <a:latin typeface="+mn-lt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"/>
          <a:stretch/>
        </p:blipFill>
        <p:spPr bwMode="auto">
          <a:xfrm>
            <a:off x="141408" y="2099156"/>
            <a:ext cx="5510152" cy="464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047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299518"/>
              </p:ext>
            </p:extLst>
          </p:nvPr>
        </p:nvGraphicFramePr>
        <p:xfrm>
          <a:off x="2627784" y="426946"/>
          <a:ext cx="6229350" cy="15240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384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7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Ambassade de Suisse en République d’</a:t>
                      </a:r>
                      <a:r>
                        <a:rPr lang="fr-FR" sz="10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Haïti</a:t>
                      </a: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049" name="Picture 1" descr="Bund_RGB_p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16" y="289072"/>
            <a:ext cx="2078707" cy="50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87624" y="1206148"/>
            <a:ext cx="5544616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3200" b="1" dirty="0" smtClean="0">
                <a:latin typeface="+mj-lt"/>
              </a:rPr>
              <a:t>Solisyon pwovizwa</a:t>
            </a:r>
            <a:endParaRPr lang="fr-FR" sz="3200" b="1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48064" y="2132856"/>
            <a:ext cx="3888432" cy="3431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de-CH" dirty="0" smtClean="0">
                <a:latin typeface="+mn-lt"/>
              </a:rPr>
              <a:t>Fanmi an dwe r</a:t>
            </a:r>
            <a:r>
              <a:rPr lang="de-CH" sz="2400" dirty="0" smtClean="0">
                <a:latin typeface="+mn-lt"/>
              </a:rPr>
              <a:t>eflechi sou ki kote li ka jwenn pou </a:t>
            </a:r>
            <a:r>
              <a:rPr lang="de-CH" dirty="0" smtClean="0">
                <a:latin typeface="+mn-lt"/>
              </a:rPr>
              <a:t>li </a:t>
            </a:r>
            <a:r>
              <a:rPr lang="de-CH" sz="2400" dirty="0" smtClean="0">
                <a:latin typeface="+mn-lt"/>
              </a:rPr>
              <a:t>rete</a:t>
            </a:r>
          </a:p>
          <a:p>
            <a:pPr marL="342900" indent="-342900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de-CH" sz="2400" dirty="0" smtClean="0">
                <a:latin typeface="+mn-lt"/>
              </a:rPr>
              <a:t>Deside </a:t>
            </a:r>
            <a:r>
              <a:rPr lang="de-CH" sz="2400" dirty="0">
                <a:latin typeface="+mn-lt"/>
              </a:rPr>
              <a:t>ak enjenyè a sou pi bon </a:t>
            </a:r>
            <a:r>
              <a:rPr lang="de-CH" sz="2400" dirty="0" smtClean="0">
                <a:latin typeface="+mn-lt"/>
              </a:rPr>
              <a:t>kote pou mete abri pwovizwa a</a:t>
            </a:r>
          </a:p>
          <a:p>
            <a:pPr marL="342900" indent="-342900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fr-CH" dirty="0" smtClean="0">
                <a:latin typeface="+mn-lt"/>
              </a:rPr>
              <a:t>Fouye twou latrin nan avan travay yo kòmanse</a:t>
            </a:r>
            <a:endParaRPr lang="de-CH" sz="2400" dirty="0">
              <a:latin typeface="+mn-lt"/>
            </a:endParaRPr>
          </a:p>
        </p:txBody>
      </p:sp>
      <p:pic>
        <p:nvPicPr>
          <p:cNvPr id="7" name="Picture 2" descr="P:\Lea\Formation menages\181102_Seance_2_croquis_situation_temporai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51" y="2201968"/>
            <a:ext cx="4900405" cy="367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02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2667184"/>
              </p:ext>
            </p:extLst>
          </p:nvPr>
        </p:nvGraphicFramePr>
        <p:xfrm>
          <a:off x="2483768" y="416913"/>
          <a:ext cx="6229350" cy="15240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384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67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Ambassade de Suisse en République d’</a:t>
                      </a:r>
                      <a:r>
                        <a:rPr lang="fr-FR" sz="10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Haïti</a:t>
                      </a: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049" name="Picture 1" descr="Bund_RGB_p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16" y="289072"/>
            <a:ext cx="2078707" cy="50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43608" y="1234243"/>
            <a:ext cx="7056784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3200" b="1" dirty="0" smtClean="0">
                <a:latin typeface="+mj-lt"/>
              </a:rPr>
              <a:t>Tip ak rasanbleman </a:t>
            </a:r>
            <a:r>
              <a:rPr lang="fr-FR" sz="3200" b="1" dirty="0">
                <a:latin typeface="+mj-lt"/>
              </a:rPr>
              <a:t>materyo lokal</a:t>
            </a:r>
          </a:p>
        </p:txBody>
      </p:sp>
      <p:sp>
        <p:nvSpPr>
          <p:cNvPr id="8" name="TextBox 6"/>
          <p:cNvSpPr txBox="1"/>
          <p:nvPr/>
        </p:nvSpPr>
        <p:spPr>
          <a:xfrm>
            <a:off x="4416651" y="1984207"/>
            <a:ext cx="460851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fr-CH" sz="2400" dirty="0" err="1" smtClean="0">
                <a:latin typeface="+mn-lt"/>
              </a:rPr>
              <a:t>Fanmi</a:t>
            </a:r>
            <a:r>
              <a:rPr lang="fr-CH" sz="2400" dirty="0" smtClean="0">
                <a:latin typeface="+mn-lt"/>
              </a:rPr>
              <a:t> an </a:t>
            </a:r>
            <a:r>
              <a:rPr lang="fr-CH" sz="2400" dirty="0" err="1" smtClean="0">
                <a:latin typeface="+mn-lt"/>
              </a:rPr>
              <a:t>dwe</a:t>
            </a:r>
            <a:r>
              <a:rPr lang="fr-CH" sz="2400" dirty="0" smtClean="0">
                <a:latin typeface="+mn-lt"/>
              </a:rPr>
              <a:t> </a:t>
            </a:r>
            <a:r>
              <a:rPr lang="fr-CH" sz="2400" dirty="0" err="1" smtClean="0">
                <a:latin typeface="+mn-lt"/>
              </a:rPr>
              <a:t>bay</a:t>
            </a:r>
            <a:r>
              <a:rPr lang="fr-CH" sz="2400" dirty="0" smtClean="0">
                <a:latin typeface="+mn-lt"/>
              </a:rPr>
              <a:t> materyo </a:t>
            </a:r>
            <a:r>
              <a:rPr lang="fr-CH" sz="2400" dirty="0" err="1" smtClean="0">
                <a:latin typeface="+mn-lt"/>
              </a:rPr>
              <a:t>lokal</a:t>
            </a:r>
            <a:r>
              <a:rPr lang="fr-CH" sz="2400" dirty="0" smtClean="0">
                <a:latin typeface="+mn-lt"/>
              </a:rPr>
              <a:t> </a:t>
            </a:r>
            <a:r>
              <a:rPr lang="fr-CH" sz="2400" dirty="0" err="1" smtClean="0">
                <a:latin typeface="+mn-lt"/>
              </a:rPr>
              <a:t>ki</a:t>
            </a:r>
            <a:r>
              <a:rPr lang="fr-CH" sz="2400" dirty="0" smtClean="0">
                <a:latin typeface="+mn-lt"/>
              </a:rPr>
              <a:t> </a:t>
            </a:r>
            <a:r>
              <a:rPr lang="fr-CH" sz="2400" dirty="0" err="1" smtClean="0">
                <a:latin typeface="+mn-lt"/>
              </a:rPr>
              <a:t>disponib</a:t>
            </a:r>
            <a:r>
              <a:rPr lang="fr-CH" sz="2400" dirty="0" smtClean="0">
                <a:latin typeface="+mn-lt"/>
              </a:rPr>
              <a:t> nan </a:t>
            </a:r>
            <a:r>
              <a:rPr lang="fr-CH" sz="2400" dirty="0" err="1" smtClean="0">
                <a:latin typeface="+mn-lt"/>
              </a:rPr>
              <a:t>lokalite</a:t>
            </a:r>
            <a:r>
              <a:rPr lang="fr-CH" sz="2400" dirty="0" smtClean="0">
                <a:latin typeface="+mn-lt"/>
              </a:rPr>
              <a:t> lap </a:t>
            </a:r>
            <a:r>
              <a:rPr lang="fr-CH" sz="2400" dirty="0" err="1" smtClean="0">
                <a:latin typeface="+mn-lt"/>
              </a:rPr>
              <a:t>viv</a:t>
            </a:r>
            <a:r>
              <a:rPr lang="fr-CH" sz="2400" dirty="0" smtClean="0">
                <a:latin typeface="+mn-lt"/>
              </a:rPr>
              <a:t> la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>
                <a:latin typeface="+mj-lt"/>
              </a:rPr>
              <a:t>Materyo lokal yo </a:t>
            </a:r>
            <a:r>
              <a:rPr lang="de-CH" dirty="0" err="1">
                <a:latin typeface="+mj-lt"/>
              </a:rPr>
              <a:t>diferan</a:t>
            </a:r>
            <a:r>
              <a:rPr lang="de-CH" dirty="0">
                <a:latin typeface="+mj-lt"/>
              </a:rPr>
              <a:t> swivan </a:t>
            </a:r>
            <a:r>
              <a:rPr lang="de-CH" dirty="0" err="1">
                <a:latin typeface="+mj-lt"/>
              </a:rPr>
              <a:t>zòn</a:t>
            </a:r>
            <a:r>
              <a:rPr lang="de-CH" dirty="0">
                <a:latin typeface="+mj-lt"/>
              </a:rPr>
              <a:t> yo.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err="1">
                <a:latin typeface="+mj-lt"/>
              </a:rPr>
              <a:t>Kantite</a:t>
            </a:r>
            <a:r>
              <a:rPr lang="fr-FR" dirty="0">
                <a:latin typeface="+mj-lt"/>
              </a:rPr>
              <a:t> materyo pou </a:t>
            </a:r>
            <a:r>
              <a:rPr lang="fr-FR" dirty="0" err="1">
                <a:latin typeface="+mj-lt"/>
              </a:rPr>
              <a:t>rasanble</a:t>
            </a:r>
            <a:r>
              <a:rPr lang="fr-FR" dirty="0">
                <a:latin typeface="+mj-lt"/>
              </a:rPr>
              <a:t> </a:t>
            </a:r>
            <a:r>
              <a:rPr lang="fr-FR" dirty="0" smtClean="0">
                <a:latin typeface="+mj-lt"/>
              </a:rPr>
              <a:t>a </a:t>
            </a:r>
            <a:r>
              <a:rPr lang="fr-FR" dirty="0" err="1" smtClean="0">
                <a:latin typeface="+mj-lt"/>
              </a:rPr>
              <a:t>depann</a:t>
            </a:r>
            <a:r>
              <a:rPr lang="fr-FR" dirty="0" smtClean="0">
                <a:latin typeface="+mj-lt"/>
              </a:rPr>
              <a:t> </a:t>
            </a:r>
            <a:r>
              <a:rPr lang="fr-FR" dirty="0">
                <a:latin typeface="+mj-lt"/>
              </a:rPr>
              <a:t>de </a:t>
            </a:r>
            <a:r>
              <a:rPr lang="fr-FR" dirty="0" err="1">
                <a:latin typeface="+mj-lt"/>
              </a:rPr>
              <a:t>gwòse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kay</a:t>
            </a:r>
            <a:r>
              <a:rPr lang="fr-FR" dirty="0">
                <a:latin typeface="+mj-lt"/>
              </a:rPr>
              <a:t> la.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>
                <a:latin typeface="+mj-lt"/>
                <a:cs typeface="Arial" panose="020B0604020202020204" pitchFamily="34" charset="0"/>
              </a:rPr>
              <a:t>Se </a:t>
            </a:r>
            <a:r>
              <a:rPr lang="fr-FR" dirty="0" err="1">
                <a:latin typeface="+mj-lt"/>
                <a:cs typeface="Arial" panose="020B0604020202020204" pitchFamily="34" charset="0"/>
              </a:rPr>
              <a:t>ansanm</a:t>
            </a:r>
            <a:r>
              <a:rPr lang="fr-FR" dirty="0">
                <a:latin typeface="+mj-lt"/>
                <a:cs typeface="Arial" panose="020B0604020202020204" pitchFamily="34" charset="0"/>
              </a:rPr>
              <a:t> </a:t>
            </a:r>
            <a:r>
              <a:rPr lang="fr-FR" dirty="0" err="1">
                <a:latin typeface="+mj-lt"/>
                <a:cs typeface="Arial" panose="020B0604020202020204" pitchFamily="34" charset="0"/>
              </a:rPr>
              <a:t>ak</a:t>
            </a:r>
            <a:r>
              <a:rPr lang="fr-FR" dirty="0">
                <a:latin typeface="+mj-lt"/>
                <a:cs typeface="Arial" panose="020B0604020202020204" pitchFamily="34" charset="0"/>
              </a:rPr>
              <a:t> </a:t>
            </a:r>
            <a:r>
              <a:rPr lang="fr-FR" dirty="0" err="1">
                <a:latin typeface="+mj-lt"/>
                <a:cs typeface="Arial" panose="020B0604020202020204" pitchFamily="34" charset="0"/>
              </a:rPr>
              <a:t>enjenyè</a:t>
            </a:r>
            <a:r>
              <a:rPr lang="fr-FR" dirty="0">
                <a:latin typeface="+mj-lt"/>
                <a:cs typeface="Arial" panose="020B0604020202020204" pitchFamily="34" charset="0"/>
              </a:rPr>
              <a:t> a </a:t>
            </a:r>
            <a:r>
              <a:rPr lang="fr-FR" dirty="0" err="1">
                <a:latin typeface="+mj-lt"/>
                <a:cs typeface="Arial" panose="020B0604020202020204" pitchFamily="34" charset="0"/>
              </a:rPr>
              <a:t>fanmi</a:t>
            </a:r>
            <a:r>
              <a:rPr lang="fr-FR" dirty="0">
                <a:latin typeface="+mj-lt"/>
                <a:cs typeface="Arial" panose="020B0604020202020204" pitchFamily="34" charset="0"/>
              </a:rPr>
              <a:t> an </a:t>
            </a:r>
            <a:r>
              <a:rPr lang="fr-FR" dirty="0" err="1">
                <a:latin typeface="+mj-lt"/>
                <a:cs typeface="Arial" panose="020B0604020202020204" pitchFamily="34" charset="0"/>
              </a:rPr>
              <a:t>ap</a:t>
            </a:r>
            <a:r>
              <a:rPr lang="fr-FR" dirty="0">
                <a:latin typeface="+mj-lt"/>
                <a:cs typeface="Arial" panose="020B0604020202020204" pitchFamily="34" charset="0"/>
              </a:rPr>
              <a:t> </a:t>
            </a:r>
            <a:r>
              <a:rPr lang="fr-FR" dirty="0" err="1">
                <a:latin typeface="+mj-lt"/>
                <a:cs typeface="Arial" panose="020B0604020202020204" pitchFamily="34" charset="0"/>
              </a:rPr>
              <a:t>deside</a:t>
            </a:r>
            <a:r>
              <a:rPr lang="fr-FR" dirty="0">
                <a:latin typeface="+mj-lt"/>
                <a:cs typeface="Arial" panose="020B0604020202020204" pitchFamily="34" charset="0"/>
              </a:rPr>
              <a:t> sou </a:t>
            </a:r>
            <a:r>
              <a:rPr lang="fr-FR" dirty="0" err="1">
                <a:latin typeface="+mj-lt"/>
                <a:cs typeface="Arial" panose="020B0604020202020204" pitchFamily="34" charset="0"/>
              </a:rPr>
              <a:t>kalite</a:t>
            </a:r>
            <a:r>
              <a:rPr lang="fr-FR" dirty="0">
                <a:latin typeface="+mj-lt"/>
                <a:cs typeface="Arial" panose="020B0604020202020204" pitchFamily="34" charset="0"/>
              </a:rPr>
              <a:t> </a:t>
            </a:r>
            <a:r>
              <a:rPr lang="fr-FR" dirty="0" err="1">
                <a:latin typeface="+mj-lt"/>
                <a:cs typeface="Arial" panose="020B0604020202020204" pitchFamily="34" charset="0"/>
              </a:rPr>
              <a:t>ak</a:t>
            </a:r>
            <a:r>
              <a:rPr lang="fr-FR" dirty="0">
                <a:latin typeface="+mj-lt"/>
                <a:cs typeface="Arial" panose="020B0604020202020204" pitchFamily="34" charset="0"/>
              </a:rPr>
              <a:t> </a:t>
            </a:r>
            <a:r>
              <a:rPr lang="fr-FR" dirty="0" err="1">
                <a:latin typeface="+mj-lt"/>
                <a:cs typeface="Arial" panose="020B0604020202020204" pitchFamily="34" charset="0"/>
              </a:rPr>
              <a:t>kantite</a:t>
            </a:r>
            <a:r>
              <a:rPr lang="fr-FR" dirty="0">
                <a:latin typeface="+mj-lt"/>
                <a:cs typeface="Arial" panose="020B0604020202020204" pitchFamily="34" charset="0"/>
              </a:rPr>
              <a:t> materyo </a:t>
            </a:r>
            <a:r>
              <a:rPr lang="fr-FR" dirty="0" err="1">
                <a:latin typeface="+mj-lt"/>
                <a:cs typeface="Arial" panose="020B0604020202020204" pitchFamily="34" charset="0"/>
              </a:rPr>
              <a:t>lokal</a:t>
            </a:r>
            <a:r>
              <a:rPr lang="fr-FR" dirty="0">
                <a:latin typeface="+mj-lt"/>
                <a:cs typeface="Arial" panose="020B0604020202020204" pitchFamily="34" charset="0"/>
              </a:rPr>
              <a:t> pou 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li </a:t>
            </a:r>
            <a:r>
              <a:rPr lang="fr-FR" dirty="0" err="1">
                <a:latin typeface="+mj-lt"/>
                <a:cs typeface="Arial" panose="020B0604020202020204" pitchFamily="34" charset="0"/>
              </a:rPr>
              <a:t>sanble</a:t>
            </a:r>
            <a:r>
              <a:rPr lang="fr-FR" dirty="0">
                <a:latin typeface="+mj-lt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>
                <a:latin typeface="+mj-lt"/>
                <a:cs typeface="Arial" panose="020B0604020202020204" pitchFamily="34" charset="0"/>
              </a:rPr>
              <a:t>Se </a:t>
            </a:r>
            <a:r>
              <a:rPr lang="fr-FR" dirty="0" err="1" smtClean="0">
                <a:latin typeface="+mj-lt"/>
                <a:cs typeface="Arial" panose="020B0604020202020204" pitchFamily="34" charset="0"/>
              </a:rPr>
              <a:t>pwojè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 a </a:t>
            </a:r>
            <a:r>
              <a:rPr lang="fr-FR" dirty="0" err="1" smtClean="0">
                <a:latin typeface="+mj-lt"/>
                <a:cs typeface="Arial" panose="020B0604020202020204" pitchFamily="34" charset="0"/>
              </a:rPr>
              <a:t>kap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fr-FR" dirty="0" err="1">
                <a:latin typeface="+mj-lt"/>
                <a:cs typeface="Arial" panose="020B0604020202020204" pitchFamily="34" charset="0"/>
              </a:rPr>
              <a:t>bay</a:t>
            </a:r>
            <a:r>
              <a:rPr lang="fr-FR" dirty="0">
                <a:latin typeface="+mj-lt"/>
                <a:cs typeface="Arial" panose="020B0604020202020204" pitchFamily="34" charset="0"/>
              </a:rPr>
              <a:t> </a:t>
            </a:r>
            <a:r>
              <a:rPr lang="fr-FR" dirty="0" err="1">
                <a:latin typeface="+mj-lt"/>
                <a:cs typeface="Arial" panose="020B0604020202020204" pitchFamily="34" charset="0"/>
              </a:rPr>
              <a:t>lacho</a:t>
            </a:r>
            <a:r>
              <a:rPr lang="fr-FR" dirty="0">
                <a:latin typeface="+mj-lt"/>
                <a:cs typeface="Arial" panose="020B0604020202020204" pitchFamily="34" charset="0"/>
              </a:rPr>
              <a:t> pou </a:t>
            </a:r>
            <a:r>
              <a:rPr lang="fr-FR" dirty="0" err="1">
                <a:latin typeface="+mj-lt"/>
                <a:cs typeface="Arial" panose="020B0604020202020204" pitchFamily="34" charset="0"/>
              </a:rPr>
              <a:t>chantye</a:t>
            </a:r>
            <a:r>
              <a:rPr lang="fr-FR" dirty="0">
                <a:latin typeface="+mj-lt"/>
                <a:cs typeface="Arial" panose="020B0604020202020204" pitchFamily="34" charset="0"/>
              </a:rPr>
              <a:t> yo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.</a:t>
            </a:r>
            <a:endParaRPr lang="fr-FR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6" y="2201739"/>
            <a:ext cx="4254948" cy="2727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152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8929087"/>
              </p:ext>
            </p:extLst>
          </p:nvPr>
        </p:nvGraphicFramePr>
        <p:xfrm>
          <a:off x="2627784" y="453668"/>
          <a:ext cx="6229350" cy="15240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384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67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Ambassade de Suisse en République d’</a:t>
                      </a:r>
                      <a:r>
                        <a:rPr lang="fr-FR" sz="10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Haïti</a:t>
                      </a: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049" name="Picture 1" descr="Bund_RGB_p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16" y="289072"/>
            <a:ext cx="2078707" cy="50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6"/>
          <p:cNvSpPr txBox="1"/>
          <p:nvPr/>
        </p:nvSpPr>
        <p:spPr>
          <a:xfrm>
            <a:off x="5292081" y="2060848"/>
            <a:ext cx="3461444" cy="3978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fr-CH" sz="2400" dirty="0" smtClean="0">
                <a:latin typeface="+mn-lt"/>
              </a:rPr>
              <a:t>Ranje materyo yo swivan gwosè yo nan yon espas ki pap nwi konstriksyon an</a:t>
            </a:r>
          </a:p>
          <a:p>
            <a:pPr marL="342900" indent="-342900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fr-CH" sz="2400" dirty="0" smtClean="0">
                <a:latin typeface="+mn-lt"/>
              </a:rPr>
              <a:t>Se ansanm ak enjenyè a fanmi an ap deside sou kantite  materyo lap bezwen ak tan pou li rasanble yo.</a:t>
            </a:r>
            <a:endParaRPr lang="de-CH" sz="2400" dirty="0" smtClean="0">
              <a:latin typeface="+mn-lt"/>
            </a:endParaRPr>
          </a:p>
        </p:txBody>
      </p:sp>
      <p:pic>
        <p:nvPicPr>
          <p:cNvPr id="2050" name="Picture 2" descr="P:\Minouche\20181107_1118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81" y="2060848"/>
            <a:ext cx="5072400" cy="380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197148" y="1150843"/>
            <a:ext cx="6975252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3200" b="1" dirty="0">
                <a:latin typeface="+mj-lt"/>
              </a:rPr>
              <a:t>Rasanbleman </a:t>
            </a:r>
            <a:r>
              <a:rPr lang="fr-FR" sz="3200" b="1" dirty="0" smtClean="0">
                <a:latin typeface="+mj-lt"/>
              </a:rPr>
              <a:t>materyo/ estokaj</a:t>
            </a:r>
            <a:endParaRPr lang="fr-FR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5590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5485898"/>
              </p:ext>
            </p:extLst>
          </p:nvPr>
        </p:nvGraphicFramePr>
        <p:xfrm>
          <a:off x="2537445" y="463193"/>
          <a:ext cx="6229350" cy="15240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384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67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Ambassade de Suisse en République d’</a:t>
                      </a:r>
                      <a:r>
                        <a:rPr lang="fr-FR" sz="10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Haïti</a:t>
                      </a: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049" name="Picture 1" descr="Bund_RGB_p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16" y="289072"/>
            <a:ext cx="2078707" cy="50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87624" y="1221449"/>
            <a:ext cx="5544616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3200" b="1" dirty="0" smtClean="0">
                <a:latin typeface="+mj-lt"/>
              </a:rPr>
              <a:t>Chwa yon tip kay</a:t>
            </a:r>
            <a:endParaRPr lang="fr-FR" sz="3200" b="1" dirty="0">
              <a:latin typeface="+mj-lt"/>
            </a:endParaRPr>
          </a:p>
        </p:txBody>
      </p:sp>
      <p:sp>
        <p:nvSpPr>
          <p:cNvPr id="8" name="TextBox 6"/>
          <p:cNvSpPr txBox="1"/>
          <p:nvPr/>
        </p:nvSpPr>
        <p:spPr>
          <a:xfrm>
            <a:off x="5750508" y="2362836"/>
            <a:ext cx="3312367" cy="2870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de-CH" sz="2400" dirty="0" smtClean="0">
                <a:latin typeface="+mn-lt"/>
              </a:rPr>
              <a:t>Se fanmi an kap </a:t>
            </a:r>
            <a:r>
              <a:rPr lang="de-CH" sz="2400" dirty="0">
                <a:latin typeface="+mn-lt"/>
              </a:rPr>
              <a:t>chwazi youn </a:t>
            </a:r>
            <a:r>
              <a:rPr lang="de-CH" sz="2400" dirty="0" err="1">
                <a:latin typeface="+mn-lt"/>
              </a:rPr>
              <a:t>nan</a:t>
            </a:r>
            <a:r>
              <a:rPr lang="de-CH" sz="2400" dirty="0">
                <a:latin typeface="+mn-lt"/>
              </a:rPr>
              <a:t> </a:t>
            </a:r>
            <a:r>
              <a:rPr lang="de-CH" dirty="0" smtClean="0">
                <a:latin typeface="+mn-lt"/>
              </a:rPr>
              <a:t>de</a:t>
            </a:r>
            <a:r>
              <a:rPr lang="de-CH" sz="2400" dirty="0" smtClean="0">
                <a:latin typeface="+mn-lt"/>
              </a:rPr>
              <a:t> (2) gwosè </a:t>
            </a:r>
            <a:r>
              <a:rPr lang="de-CH" sz="2400" dirty="0" err="1" smtClean="0">
                <a:latin typeface="+mn-lt"/>
              </a:rPr>
              <a:t>kay</a:t>
            </a:r>
            <a:r>
              <a:rPr lang="de-CH" sz="2400" dirty="0" smtClean="0">
                <a:latin typeface="+mn-lt"/>
              </a:rPr>
              <a:t> </a:t>
            </a:r>
            <a:r>
              <a:rPr lang="de-CH" dirty="0" err="1" smtClean="0">
                <a:latin typeface="+mn-lt"/>
              </a:rPr>
              <a:t>ki</a:t>
            </a:r>
            <a:r>
              <a:rPr lang="de-CH" dirty="0" smtClean="0">
                <a:latin typeface="+mn-lt"/>
              </a:rPr>
              <a:t> </a:t>
            </a:r>
            <a:r>
              <a:rPr lang="de-CH" dirty="0" err="1" smtClean="0">
                <a:latin typeface="+mn-lt"/>
              </a:rPr>
              <a:t>disponib</a:t>
            </a:r>
            <a:r>
              <a:rPr lang="de-CH" dirty="0" smtClean="0">
                <a:latin typeface="+mn-lt"/>
              </a:rPr>
              <a:t> </a:t>
            </a:r>
            <a:r>
              <a:rPr lang="de-CH" sz="2400" dirty="0" smtClean="0">
                <a:latin typeface="+mn-lt"/>
              </a:rPr>
              <a:t>yo.</a:t>
            </a:r>
            <a:endParaRPr lang="de-CH" sz="2400" dirty="0">
              <a:latin typeface="+mn-lt"/>
            </a:endParaRPr>
          </a:p>
          <a:p>
            <a:pPr marL="342900" indent="-342900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fr-CH" dirty="0" err="1" smtClean="0">
                <a:latin typeface="+mj-lt"/>
              </a:rPr>
              <a:t>Chak</a:t>
            </a:r>
            <a:r>
              <a:rPr lang="fr-CH" dirty="0" smtClean="0">
                <a:latin typeface="+mj-lt"/>
              </a:rPr>
              <a:t> </a:t>
            </a:r>
            <a:r>
              <a:rPr lang="fr-CH" dirty="0" err="1" smtClean="0">
                <a:latin typeface="+mj-lt"/>
              </a:rPr>
              <a:t>fanmi</a:t>
            </a:r>
            <a:r>
              <a:rPr lang="fr-CH" dirty="0" smtClean="0">
                <a:latin typeface="+mj-lt"/>
              </a:rPr>
              <a:t> ap </a:t>
            </a:r>
            <a:r>
              <a:rPr lang="fr-CH" dirty="0" err="1" smtClean="0">
                <a:latin typeface="+mj-lt"/>
              </a:rPr>
              <a:t>resevwa</a:t>
            </a:r>
            <a:r>
              <a:rPr lang="fr-CH" dirty="0" smtClean="0">
                <a:latin typeface="+mj-lt"/>
              </a:rPr>
              <a:t> menm </a:t>
            </a:r>
            <a:r>
              <a:rPr lang="fr-CH" dirty="0" err="1" smtClean="0">
                <a:latin typeface="+mj-lt"/>
              </a:rPr>
              <a:t>kantite</a:t>
            </a:r>
            <a:r>
              <a:rPr lang="fr-CH" dirty="0" smtClean="0">
                <a:latin typeface="+mj-lt"/>
              </a:rPr>
              <a:t> </a:t>
            </a:r>
            <a:r>
              <a:rPr lang="fr-CH" dirty="0" err="1" smtClean="0">
                <a:latin typeface="+mj-lt"/>
              </a:rPr>
              <a:t>lajan</a:t>
            </a:r>
            <a:r>
              <a:rPr lang="fr-CH" dirty="0" smtClean="0">
                <a:latin typeface="+mj-lt"/>
              </a:rPr>
              <a:t> </a:t>
            </a:r>
            <a:endParaRPr lang="de-CH" dirty="0" smtClean="0"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06" y="2327810"/>
            <a:ext cx="5498722" cy="412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8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6988" y="1412875"/>
            <a:ext cx="7461250" cy="719981"/>
          </a:xfrm>
          <a:noFill/>
        </p:spPr>
        <p:txBody>
          <a:bodyPr/>
          <a:lstStyle/>
          <a:p>
            <a:r>
              <a:rPr lang="de-CH" altLang="en-US" dirty="0" smtClean="0"/>
              <a:t>Pwogram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9632" y="1988840"/>
            <a:ext cx="7472363" cy="4653136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800"/>
              </a:spcAft>
              <a:tabLst>
                <a:tab pos="1438275" algn="l"/>
                <a:tab pos="1619250" algn="l"/>
              </a:tabLst>
            </a:pPr>
            <a:r>
              <a:rPr lang="de-CH" altLang="en-US" sz="2400" dirty="0" smtClean="0"/>
              <a:t>Entwodiksyon /Anbasad Swis, Pwojè PARHAFS</a:t>
            </a:r>
          </a:p>
          <a:p>
            <a:pPr>
              <a:spcBef>
                <a:spcPts val="0"/>
              </a:spcBef>
              <a:spcAft>
                <a:spcPts val="800"/>
              </a:spcAft>
              <a:tabLst>
                <a:tab pos="1438275" algn="l"/>
                <a:tab pos="1619250" algn="l"/>
              </a:tabLst>
            </a:pPr>
            <a:r>
              <a:rPr lang="de-CH" altLang="en-US" sz="2400" dirty="0" smtClean="0"/>
              <a:t>Chwa fanmi sible yo</a:t>
            </a:r>
          </a:p>
          <a:p>
            <a:pPr>
              <a:spcBef>
                <a:spcPts val="0"/>
              </a:spcBef>
              <a:spcAft>
                <a:spcPts val="800"/>
              </a:spcAft>
              <a:tabLst>
                <a:tab pos="1438275" algn="l"/>
                <a:tab pos="1619250" algn="l"/>
              </a:tabLst>
            </a:pPr>
            <a:r>
              <a:rPr lang="de-CH" altLang="en-US" sz="2400" dirty="0" smtClean="0"/>
              <a:t>Apwòch </a:t>
            </a:r>
            <a:r>
              <a:rPr lang="de-CH" altLang="en-US" sz="2400" dirty="0" err="1" smtClean="0"/>
              <a:t>patisipatif</a:t>
            </a:r>
            <a:r>
              <a:rPr lang="de-CH" altLang="en-US" sz="2400" dirty="0"/>
              <a:t>,</a:t>
            </a:r>
            <a:r>
              <a:rPr lang="de-CH" altLang="en-US" sz="2400" dirty="0" smtClean="0"/>
              <a:t> wòl fanmi an / Anbasad Swis</a:t>
            </a:r>
            <a:endParaRPr lang="de-CH" altLang="en-US" sz="2400" dirty="0"/>
          </a:p>
          <a:p>
            <a:pPr>
              <a:spcBef>
                <a:spcPts val="0"/>
              </a:spcBef>
              <a:spcAft>
                <a:spcPts val="800"/>
              </a:spcAft>
              <a:tabLst>
                <a:tab pos="1438275" algn="l"/>
                <a:tab pos="1619250" algn="l"/>
              </a:tabLst>
            </a:pPr>
            <a:r>
              <a:rPr lang="de-CH" altLang="en-US" sz="2400" dirty="0" err="1" smtClean="0"/>
              <a:t>Etap</a:t>
            </a:r>
            <a:r>
              <a:rPr lang="de-CH" altLang="en-US" sz="2400" dirty="0" smtClean="0"/>
              <a:t> </a:t>
            </a:r>
            <a:r>
              <a:rPr lang="de-CH" altLang="en-US" sz="2400" dirty="0" err="1" smtClean="0"/>
              <a:t>pwojè</a:t>
            </a:r>
            <a:r>
              <a:rPr lang="de-CH" altLang="en-US" sz="2400" dirty="0" smtClean="0"/>
              <a:t> a</a:t>
            </a:r>
          </a:p>
          <a:p>
            <a:pPr>
              <a:spcBef>
                <a:spcPts val="0"/>
              </a:spcBef>
              <a:spcAft>
                <a:spcPts val="800"/>
              </a:spcAft>
              <a:tabLst>
                <a:tab pos="1438275" algn="l"/>
                <a:tab pos="1619250" algn="l"/>
              </a:tabLst>
            </a:pPr>
            <a:r>
              <a:rPr lang="fr-CH" altLang="en-US" sz="2400" b="1" dirty="0" smtClean="0"/>
              <a:t>Poz/ kesyon</a:t>
            </a:r>
            <a:endParaRPr lang="de-CH" altLang="en-US" sz="2400" b="1" dirty="0"/>
          </a:p>
          <a:p>
            <a:pPr defTabSz="128905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fr-FR" sz="2400" dirty="0" err="1" smtClean="0"/>
              <a:t>Chwa</a:t>
            </a:r>
            <a:r>
              <a:rPr lang="fr-FR" sz="2400" dirty="0" smtClean="0"/>
              <a:t> </a:t>
            </a:r>
            <a:r>
              <a:rPr lang="fr-FR" sz="2400" dirty="0" err="1" smtClean="0"/>
              <a:t>tèren</a:t>
            </a:r>
            <a:r>
              <a:rPr lang="fr-FR" sz="2400" dirty="0" smtClean="0"/>
              <a:t> </a:t>
            </a:r>
            <a:endParaRPr lang="fr-FR" sz="2400" dirty="0"/>
          </a:p>
          <a:p>
            <a:pPr defTabSz="128905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fr-FR" sz="2400" dirty="0"/>
              <a:t>Preparasyon </a:t>
            </a:r>
            <a:r>
              <a:rPr lang="fr-FR" sz="2400" dirty="0" err="1" smtClean="0"/>
              <a:t>tèren</a:t>
            </a:r>
            <a:endParaRPr lang="fr-FR" sz="2400" dirty="0"/>
          </a:p>
          <a:p>
            <a:pPr defTabSz="128905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fr-FR" sz="2400" dirty="0"/>
              <a:t>Solisyon pwovizwa</a:t>
            </a:r>
          </a:p>
          <a:p>
            <a:pPr defTabSz="128905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fr-FR" sz="2400" dirty="0"/>
              <a:t>Rasanbleman materyo lokal</a:t>
            </a:r>
          </a:p>
          <a:p>
            <a:pPr defTabSz="128905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fr-FR" sz="2400" dirty="0"/>
              <a:t>Chwa tip </a:t>
            </a:r>
            <a:r>
              <a:rPr lang="fr-FR" sz="2400" dirty="0" smtClean="0"/>
              <a:t>kay</a:t>
            </a:r>
            <a:endParaRPr lang="fr-FR" sz="2400" dirty="0"/>
          </a:p>
        </p:txBody>
      </p:sp>
      <p:pic>
        <p:nvPicPr>
          <p:cNvPr id="7" name="Picture 1" descr="Bund_RGB_po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16" y="289072"/>
            <a:ext cx="2078707" cy="50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3035222"/>
              </p:ext>
            </p:extLst>
          </p:nvPr>
        </p:nvGraphicFramePr>
        <p:xfrm>
          <a:off x="2627784" y="476672"/>
          <a:ext cx="6229350" cy="15240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384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08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Ambassade de Suisse en République d’</a:t>
                      </a:r>
                      <a:r>
                        <a:rPr lang="fr-FR" sz="10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Haïti</a:t>
                      </a: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6483969"/>
              </p:ext>
            </p:extLst>
          </p:nvPr>
        </p:nvGraphicFramePr>
        <p:xfrm>
          <a:off x="2555776" y="535970"/>
          <a:ext cx="6229350" cy="15240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384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67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Ambassade de Suisse en République d’</a:t>
                      </a:r>
                      <a:r>
                        <a:rPr lang="fr-FR" sz="10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Haïti</a:t>
                      </a: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049" name="Picture 1" descr="Bund_RGB_p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16" y="289072"/>
            <a:ext cx="2078707" cy="50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15616" y="992954"/>
            <a:ext cx="5544616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3200" b="1" dirty="0" smtClean="0">
                <a:latin typeface="+mj-lt"/>
              </a:rPr>
              <a:t>Tip kay</a:t>
            </a:r>
            <a:endParaRPr lang="fr-FR" sz="3200" b="1" dirty="0">
              <a:latin typeface="+mj-lt"/>
            </a:endParaRPr>
          </a:p>
        </p:txBody>
      </p:sp>
      <p:sp>
        <p:nvSpPr>
          <p:cNvPr id="8" name="TextBox 6"/>
          <p:cNvSpPr txBox="1"/>
          <p:nvPr/>
        </p:nvSpPr>
        <p:spPr>
          <a:xfrm>
            <a:off x="4932040" y="1525922"/>
            <a:ext cx="4032448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500"/>
              </a:spcBef>
            </a:pPr>
            <a:r>
              <a:rPr lang="de-CH" sz="2400" dirty="0" smtClean="0">
                <a:latin typeface="+mn-lt"/>
              </a:rPr>
              <a:t>Pwopozisyon </a:t>
            </a:r>
            <a:r>
              <a:rPr lang="de-CH" dirty="0" smtClean="0">
                <a:latin typeface="+mn-lt"/>
              </a:rPr>
              <a:t>de</a:t>
            </a:r>
            <a:r>
              <a:rPr lang="de-CH" sz="2400" dirty="0" smtClean="0">
                <a:latin typeface="+mn-lt"/>
              </a:rPr>
              <a:t> (2) gwosè kay </a:t>
            </a:r>
            <a:endParaRPr lang="de-CH" sz="2400" dirty="0">
              <a:latin typeface="+mn-lt"/>
            </a:endParaRPr>
          </a:p>
          <a:p>
            <a:pPr marL="800100" lvl="1" indent="-342900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fr-CH" sz="2400" dirty="0" smtClean="0">
                <a:latin typeface="+mn-lt"/>
              </a:rPr>
              <a:t>24 mèt kare si fanmi an pa kapab bay tout materyo lokal yo.</a:t>
            </a:r>
          </a:p>
          <a:p>
            <a:pPr marL="800100" lvl="1" indent="-342900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fr-CH" sz="2400" dirty="0" smtClean="0">
                <a:latin typeface="+mn-lt"/>
              </a:rPr>
              <a:t>30 mèt kare</a:t>
            </a:r>
          </a:p>
          <a:p>
            <a:pPr lvl="1">
              <a:spcBef>
                <a:spcPts val="1500"/>
              </a:spcBef>
            </a:pPr>
            <a:endParaRPr lang="fr-CH" sz="2400" dirty="0" smtClean="0">
              <a:latin typeface="+mn-lt"/>
            </a:endParaRPr>
          </a:p>
          <a:p>
            <a:pPr lvl="1">
              <a:spcBef>
                <a:spcPts val="1500"/>
              </a:spcBef>
            </a:pPr>
            <a:r>
              <a:rPr lang="fr-CH" dirty="0" smtClean="0">
                <a:latin typeface="+mn-lt"/>
              </a:rPr>
              <a:t>Gwosè </a:t>
            </a:r>
            <a:r>
              <a:rPr lang="fr-CH" dirty="0">
                <a:latin typeface="+mn-lt"/>
              </a:rPr>
              <a:t>kay la </a:t>
            </a:r>
            <a:r>
              <a:rPr lang="fr-CH" dirty="0" smtClean="0">
                <a:latin typeface="+mn-lt"/>
              </a:rPr>
              <a:t>depann </a:t>
            </a:r>
            <a:r>
              <a:rPr lang="fr-CH" dirty="0">
                <a:latin typeface="+mn-lt"/>
              </a:rPr>
              <a:t>de kontribisyon fanmi an ka bay</a:t>
            </a:r>
            <a:r>
              <a:rPr lang="de-CH" dirty="0" smtClean="0">
                <a:latin typeface="+mn-lt"/>
              </a:rPr>
              <a:t>.</a:t>
            </a:r>
            <a:endParaRPr lang="de-CH" dirty="0">
              <a:latin typeface="+mn-lt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523" y="2109203"/>
            <a:ext cx="1149849" cy="227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581" y="3789042"/>
            <a:ext cx="1275767" cy="252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own Arrow 4"/>
          <p:cNvSpPr/>
          <p:nvPr/>
        </p:nvSpPr>
        <p:spPr bwMode="auto">
          <a:xfrm>
            <a:off x="6516216" y="4293096"/>
            <a:ext cx="484632" cy="504056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12" name="Picture 2" descr="K:\771.22_7F-09905.01_PAR_Formation\117.22_Formation ménages\Seance 2 mobilisation_collection mat\Images_Plans\images types maisons\3 types titres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2" t="5758" r="63482" b="38605"/>
          <a:stretch/>
        </p:blipFill>
        <p:spPr bwMode="auto">
          <a:xfrm>
            <a:off x="93662" y="1722684"/>
            <a:ext cx="3027861" cy="393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813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4484428"/>
              </p:ext>
            </p:extLst>
          </p:nvPr>
        </p:nvGraphicFramePr>
        <p:xfrm>
          <a:off x="2627784" y="471911"/>
          <a:ext cx="6229350" cy="15240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384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67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Ambassade de Suisse en République d’</a:t>
                      </a:r>
                      <a:r>
                        <a:rPr lang="fr-FR" sz="10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Haïti</a:t>
                      </a: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049" name="Picture 1" descr="Bund_RGB_p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16" y="289072"/>
            <a:ext cx="2078707" cy="50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45370" y="1916832"/>
            <a:ext cx="7387070" cy="3416320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fr-FR" sz="2400" i="1" dirty="0" smtClean="0">
                <a:latin typeface="+mn-lt"/>
                <a:cs typeface="Arial" panose="020B0604020202020204" pitchFamily="34" charset="0"/>
              </a:rPr>
              <a:t>Se fanmi an kap pran tout desizyon konsènan konstriksyon kay la</a:t>
            </a:r>
          </a:p>
          <a:p>
            <a:pPr marL="514350" indent="-514350">
              <a:buFont typeface="+mj-lt"/>
              <a:buAutoNum type="arabicPeriod"/>
            </a:pPr>
            <a:r>
              <a:rPr lang="fr-FR" i="1" dirty="0" smtClean="0">
                <a:latin typeface="+mn-lt"/>
                <a:cs typeface="Arial" panose="020B0604020202020204" pitchFamily="34" charset="0"/>
              </a:rPr>
              <a:t>Fanmi an </a:t>
            </a:r>
            <a:r>
              <a:rPr lang="fr-FR" sz="2400" i="1" dirty="0" smtClean="0">
                <a:latin typeface="+mn-lt"/>
                <a:cs typeface="Arial" panose="020B0604020202020204" pitchFamily="34" charset="0"/>
              </a:rPr>
              <a:t>dwe bay materyo lokal ki disponib nan lokalite </a:t>
            </a:r>
            <a:r>
              <a:rPr lang="fr-FR" i="1" dirty="0" smtClean="0">
                <a:latin typeface="+mn-lt"/>
                <a:cs typeface="Arial" panose="020B0604020202020204" pitchFamily="34" charset="0"/>
              </a:rPr>
              <a:t>lap viv la</a:t>
            </a:r>
            <a:endParaRPr lang="fr-FR" sz="2400" i="1" dirty="0">
              <a:latin typeface="+mn-lt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fr-FR" sz="2400" i="1" dirty="0" smtClean="0">
                <a:latin typeface="+mn-lt"/>
                <a:cs typeface="Arial" panose="020B0604020202020204" pitchFamily="34" charset="0"/>
              </a:rPr>
              <a:t>Chwa gwosè kay la depann de kontribisyon fanmi an ka bay (materyo lokal</a:t>
            </a:r>
            <a:r>
              <a:rPr lang="fr-FR" i="1" dirty="0" smtClean="0">
                <a:latin typeface="+mn-lt"/>
                <a:cs typeface="Arial" panose="020B0604020202020204" pitchFamily="34" charset="0"/>
              </a:rPr>
              <a:t>+mannèv)</a:t>
            </a:r>
            <a:endParaRPr lang="fr-FR" sz="2400" i="1" dirty="0" smtClean="0">
              <a:latin typeface="+mn-lt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fr-CH" i="1" dirty="0" smtClean="0">
                <a:latin typeface="+mn-lt"/>
                <a:cs typeface="Arial" panose="020B0604020202020204" pitchFamily="34" charset="0"/>
              </a:rPr>
              <a:t>Se </a:t>
            </a:r>
            <a:r>
              <a:rPr lang="fr-CH" i="1" dirty="0">
                <a:latin typeface="+mn-lt"/>
                <a:cs typeface="Arial" panose="020B0604020202020204" pitchFamily="34" charset="0"/>
              </a:rPr>
              <a:t>enjenyè </a:t>
            </a:r>
            <a:r>
              <a:rPr lang="fr-CH" i="1" dirty="0" smtClean="0">
                <a:latin typeface="+mn-lt"/>
                <a:cs typeface="Arial" panose="020B0604020202020204" pitchFamily="34" charset="0"/>
              </a:rPr>
              <a:t>tèren </a:t>
            </a:r>
            <a:r>
              <a:rPr lang="fr-CH" i="1" dirty="0">
                <a:latin typeface="+mn-lt"/>
                <a:cs typeface="Arial" panose="020B0604020202020204" pitchFamily="34" charset="0"/>
              </a:rPr>
              <a:t>an kap </a:t>
            </a:r>
            <a:r>
              <a:rPr lang="fr-CH" i="1" dirty="0" smtClean="0">
                <a:latin typeface="+mn-lt"/>
                <a:cs typeface="Arial" panose="020B0604020202020204" pitchFamily="34" charset="0"/>
              </a:rPr>
              <a:t>akonpanye </a:t>
            </a:r>
            <a:r>
              <a:rPr lang="fr-CH" i="1" dirty="0">
                <a:latin typeface="+mn-lt"/>
                <a:cs typeface="Arial" panose="020B0604020202020204" pitchFamily="34" charset="0"/>
              </a:rPr>
              <a:t>fanmi an </a:t>
            </a:r>
            <a:r>
              <a:rPr lang="fr-CH" i="1" dirty="0" smtClean="0">
                <a:latin typeface="+mn-lt"/>
                <a:cs typeface="Arial" panose="020B0604020202020204" pitchFamily="34" charset="0"/>
              </a:rPr>
              <a:t>nan tout </a:t>
            </a:r>
            <a:r>
              <a:rPr lang="fr-CH" i="1" dirty="0">
                <a:latin typeface="+mn-lt"/>
                <a:cs typeface="Arial" panose="020B0604020202020204" pitchFamily="34" charset="0"/>
              </a:rPr>
              <a:t>demach konstriksyon an</a:t>
            </a:r>
          </a:p>
          <a:p>
            <a:pPr marL="514350" indent="-514350">
              <a:buFont typeface="+mj-lt"/>
              <a:buAutoNum type="arabicPeriod"/>
            </a:pPr>
            <a:endParaRPr lang="fr-FR" i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87624" y="1221449"/>
            <a:ext cx="5544616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3200" b="1" dirty="0" smtClean="0">
                <a:latin typeface="+mj-lt"/>
              </a:rPr>
              <a:t>Rapèl</a:t>
            </a:r>
          </a:p>
        </p:txBody>
      </p:sp>
    </p:spTree>
    <p:extLst>
      <p:ext uri="{BB962C8B-B14F-4D97-AF65-F5344CB8AC3E}">
        <p14:creationId xmlns:p14="http://schemas.microsoft.com/office/powerpoint/2010/main" val="7483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4484428"/>
              </p:ext>
            </p:extLst>
          </p:nvPr>
        </p:nvGraphicFramePr>
        <p:xfrm>
          <a:off x="2627784" y="471911"/>
          <a:ext cx="6229350" cy="15240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384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67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Ambassade de Suisse en République d’</a:t>
                      </a:r>
                      <a:r>
                        <a:rPr lang="fr-FR" sz="10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Haïti</a:t>
                      </a: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049" name="Picture 1" descr="Bund_RGB_p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16" y="289072"/>
            <a:ext cx="2078707" cy="50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45370" y="1916832"/>
            <a:ext cx="7387070" cy="461665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endParaRPr lang="fr-FR" i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45370" y="1008962"/>
            <a:ext cx="127951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1100" dirty="0">
                <a:latin typeface="+mj-lt"/>
              </a:rPr>
              <a:t>Pwojè PARHAFS</a:t>
            </a:r>
            <a:endParaRPr lang="de-CH" sz="1100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47664" y="2884054"/>
            <a:ext cx="62408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de-CH" altLang="en-US" sz="3200" b="1" dirty="0">
                <a:latin typeface="+mj-lt"/>
              </a:rPr>
              <a:t>Livrezon materyo konstriksyon</a:t>
            </a:r>
            <a:endParaRPr lang="de-CH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6557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4484428"/>
              </p:ext>
            </p:extLst>
          </p:nvPr>
        </p:nvGraphicFramePr>
        <p:xfrm>
          <a:off x="2627784" y="471911"/>
          <a:ext cx="6229350" cy="15240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384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67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Ambassade de Suisse en République d’</a:t>
                      </a:r>
                      <a:r>
                        <a:rPr lang="fr-FR" sz="10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Haïti</a:t>
                      </a: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049" name="Picture 1" descr="Bund_RGB_p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16" y="289072"/>
            <a:ext cx="2078707" cy="50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45370" y="1916832"/>
            <a:ext cx="7387070" cy="461665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endParaRPr lang="fr-FR" i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71491" y="1511555"/>
            <a:ext cx="20313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3200" b="1" dirty="0">
                <a:latin typeface="+mj-lt"/>
              </a:rPr>
              <a:t>Pwogram</a:t>
            </a:r>
            <a:endParaRPr lang="de-CH" sz="3200" b="1" dirty="0"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1560" y="2205588"/>
            <a:ext cx="8245574" cy="2803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 defTabSz="12890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800" dirty="0" smtClean="0">
                <a:latin typeface="+mj-lt"/>
                <a:cs typeface="Arial" panose="020B0604020202020204" pitchFamily="34" charset="0"/>
              </a:rPr>
              <a:t> Lis materyo</a:t>
            </a:r>
          </a:p>
          <a:p>
            <a:pPr marL="914400" lvl="1" indent="-457200" defTabSz="12890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8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fr-FR" sz="2800" dirty="0" err="1" smtClean="0">
                <a:latin typeface="+mj-lt"/>
                <a:cs typeface="Arial" panose="020B0604020202020204" pitchFamily="34" charset="0"/>
              </a:rPr>
              <a:t>Livrezon</a:t>
            </a:r>
            <a:r>
              <a:rPr lang="fr-FR" sz="2800" dirty="0" smtClean="0">
                <a:latin typeface="+mj-lt"/>
                <a:cs typeface="Arial" panose="020B0604020202020204" pitchFamily="34" charset="0"/>
              </a:rPr>
              <a:t> materyo</a:t>
            </a:r>
          </a:p>
          <a:p>
            <a:pPr marL="1028700" lvl="1" indent="-571500" defTabSz="12890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800" dirty="0" smtClean="0">
                <a:latin typeface="+mj-lt"/>
                <a:cs typeface="Arial" panose="020B0604020202020204" pitchFamily="34" charset="0"/>
              </a:rPr>
              <a:t>Transpò </a:t>
            </a:r>
            <a:r>
              <a:rPr lang="fr-FR" sz="2800" dirty="0" err="1">
                <a:latin typeface="+mj-lt"/>
                <a:cs typeface="Arial" panose="020B0604020202020204" pitchFamily="34" charset="0"/>
              </a:rPr>
              <a:t>ak</a:t>
            </a:r>
            <a:r>
              <a:rPr lang="fr-FR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fr-FR" sz="2800" dirty="0" err="1">
                <a:latin typeface="+mj-lt"/>
                <a:cs typeface="Arial" panose="020B0604020202020204" pitchFamily="34" charset="0"/>
              </a:rPr>
              <a:t>estokaj</a:t>
            </a:r>
            <a:endParaRPr lang="fr-FR" sz="2800" dirty="0">
              <a:latin typeface="+mj-lt"/>
              <a:cs typeface="Arial" panose="020B0604020202020204" pitchFamily="34" charset="0"/>
            </a:endParaRPr>
          </a:p>
          <a:p>
            <a:pPr marL="1028700" lvl="1" indent="-571500" defTabSz="12890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800" dirty="0" err="1">
                <a:latin typeface="+mj-lt"/>
                <a:cs typeface="Arial" panose="020B0604020202020204" pitchFamily="34" charset="0"/>
              </a:rPr>
              <a:t>Wòl</a:t>
            </a:r>
            <a:r>
              <a:rPr lang="fr-FR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fr-FR" sz="2800" dirty="0" err="1">
                <a:latin typeface="+mj-lt"/>
                <a:cs typeface="Arial" panose="020B0604020202020204" pitchFamily="34" charset="0"/>
              </a:rPr>
              <a:t>chak</a:t>
            </a:r>
            <a:r>
              <a:rPr lang="fr-FR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fr-FR" sz="2800" dirty="0" err="1">
                <a:latin typeface="+mj-lt"/>
                <a:cs typeface="Arial" panose="020B0604020202020204" pitchFamily="34" charset="0"/>
              </a:rPr>
              <a:t>aktè</a:t>
            </a:r>
            <a:r>
              <a:rPr lang="fr-FR" sz="2800" dirty="0">
                <a:latin typeface="+mj-lt"/>
                <a:cs typeface="Arial" panose="020B0604020202020204" pitchFamily="34" charset="0"/>
              </a:rPr>
              <a:t> nan </a:t>
            </a:r>
            <a:r>
              <a:rPr lang="fr-FR" sz="2800" dirty="0" err="1">
                <a:latin typeface="+mj-lt"/>
                <a:cs typeface="Arial" panose="020B0604020202020204" pitchFamily="34" charset="0"/>
              </a:rPr>
              <a:t>pwojè</a:t>
            </a:r>
            <a:r>
              <a:rPr lang="fr-FR" sz="2800" dirty="0">
                <a:latin typeface="+mj-lt"/>
                <a:cs typeface="Arial" panose="020B0604020202020204" pitchFamily="34" charset="0"/>
              </a:rPr>
              <a:t> a</a:t>
            </a:r>
          </a:p>
          <a:p>
            <a:pPr marL="1028700" lvl="1" indent="-571500" defTabSz="12890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800" dirty="0" err="1">
                <a:latin typeface="+mj-lt"/>
                <a:cs typeface="Arial" panose="020B0604020202020204" pitchFamily="34" charset="0"/>
              </a:rPr>
              <a:t>Videyo</a:t>
            </a:r>
            <a:endParaRPr lang="fr-FR" sz="2800" dirty="0">
              <a:latin typeface="+mj-lt"/>
              <a:cs typeface="Arial" panose="020B0604020202020204" pitchFamily="34" charset="0"/>
            </a:endParaRPr>
          </a:p>
          <a:p>
            <a:pPr marL="1028700" lvl="1" indent="-571500" defTabSz="12890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800" dirty="0" err="1">
                <a:latin typeface="+mj-lt"/>
                <a:cs typeface="Arial" panose="020B0604020202020204" pitchFamily="34" charset="0"/>
              </a:rPr>
              <a:t>Rapèl</a:t>
            </a:r>
            <a:endParaRPr lang="fr-FR" sz="28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03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4484428"/>
              </p:ext>
            </p:extLst>
          </p:nvPr>
        </p:nvGraphicFramePr>
        <p:xfrm>
          <a:off x="2627784" y="471911"/>
          <a:ext cx="6229350" cy="15240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384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67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Ambassade de Suisse en République d’</a:t>
                      </a:r>
                      <a:r>
                        <a:rPr lang="fr-FR" sz="10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Haïti</a:t>
                      </a: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049" name="Picture 1" descr="Bund_RGB_p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16" y="289072"/>
            <a:ext cx="2078707" cy="50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45370" y="1916832"/>
            <a:ext cx="7387070" cy="461665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endParaRPr lang="fr-FR" i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824693" y="1087511"/>
            <a:ext cx="746125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5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CH" altLang="en-US" sz="3200" kern="0" dirty="0" smtClean="0"/>
              <a:t>LIS MATERYO</a:t>
            </a:r>
            <a:r>
              <a:rPr lang="de-CH" altLang="en-US" sz="3200" kern="0" dirty="0" smtClean="0"/>
              <a:t/>
            </a:r>
            <a:br>
              <a:rPr lang="de-CH" altLang="en-US" sz="3200" kern="0" dirty="0" smtClean="0"/>
            </a:br>
            <a:endParaRPr lang="de-CH" sz="3200" kern="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59" y="1628800"/>
            <a:ext cx="3668444" cy="501603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78535" y="2382949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800" dirty="0" err="1">
                <a:latin typeface="Arial" panose="020B0604020202020204" pitchFamily="34" charset="0"/>
                <a:cs typeface="Arial" panose="020B0604020202020204" pitchFamily="34" charset="0"/>
              </a:rPr>
              <a:t>Chak</a:t>
            </a:r>
            <a:r>
              <a:rPr lang="de-CH" sz="2800" dirty="0">
                <a:latin typeface="Arial" panose="020B0604020202020204" pitchFamily="34" charset="0"/>
                <a:cs typeface="Arial" panose="020B0604020202020204" pitchFamily="34" charset="0"/>
              </a:rPr>
              <a:t> fanmi </a:t>
            </a:r>
            <a:r>
              <a:rPr lang="de-CH" sz="2800" dirty="0" err="1">
                <a:latin typeface="Arial" panose="020B0604020202020204" pitchFamily="34" charset="0"/>
                <a:cs typeface="Arial" panose="020B0604020202020204" pitchFamily="34" charset="0"/>
              </a:rPr>
              <a:t>ap</a:t>
            </a:r>
            <a:r>
              <a:rPr lang="de-CH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800" dirty="0" err="1">
                <a:latin typeface="Arial" panose="020B0604020202020204" pitchFamily="34" charset="0"/>
                <a:cs typeface="Arial" panose="020B0604020202020204" pitchFamily="34" charset="0"/>
              </a:rPr>
              <a:t>resevwa</a:t>
            </a:r>
            <a:r>
              <a:rPr lang="de-CH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800" dirty="0" err="1">
                <a:latin typeface="Arial" panose="020B0604020202020204" pitchFamily="34" charset="0"/>
                <a:cs typeface="Arial" panose="020B0604020202020204" pitchFamily="34" charset="0"/>
              </a:rPr>
              <a:t>yon</a:t>
            </a:r>
            <a:r>
              <a:rPr lang="de-CH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800" dirty="0" err="1">
                <a:latin typeface="Arial" panose="020B0604020202020204" pitchFamily="34" charset="0"/>
                <a:cs typeface="Arial" panose="020B0604020202020204" pitchFamily="34" charset="0"/>
              </a:rPr>
              <a:t>lis</a:t>
            </a:r>
            <a:r>
              <a:rPr lang="de-CH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800" dirty="0" err="1">
                <a:latin typeface="Arial" panose="020B0604020202020204" pitchFamily="34" charset="0"/>
                <a:cs typeface="Arial" panose="020B0604020202020204" pitchFamily="34" charset="0"/>
              </a:rPr>
              <a:t>pou</a:t>
            </a:r>
            <a:r>
              <a:rPr lang="de-CH" sz="2800" dirty="0">
                <a:latin typeface="Arial" panose="020B0604020202020204" pitchFamily="34" charset="0"/>
                <a:cs typeface="Arial" panose="020B0604020202020204" pitchFamily="34" charset="0"/>
              </a:rPr>
              <a:t> yo </a:t>
            </a:r>
            <a:r>
              <a:rPr lang="de-CH" sz="2800" dirty="0" err="1">
                <a:latin typeface="Arial" panose="020B0604020202020204" pitchFamily="34" charset="0"/>
                <a:cs typeface="Arial" panose="020B0604020202020204" pitchFamily="34" charset="0"/>
              </a:rPr>
              <a:t>siyen</a:t>
            </a:r>
            <a:r>
              <a:rPr lang="de-CH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800" dirty="0" err="1">
                <a:latin typeface="Arial" panose="020B0604020202020204" pitchFamily="34" charset="0"/>
                <a:cs typeface="Arial" panose="020B0604020202020204" pitchFamily="34" charset="0"/>
              </a:rPr>
              <a:t>aprè</a:t>
            </a:r>
            <a:r>
              <a:rPr lang="de-CH" sz="2800" dirty="0">
                <a:latin typeface="Arial" panose="020B0604020202020204" pitchFamily="34" charset="0"/>
                <a:cs typeface="Arial" panose="020B0604020202020204" pitchFamily="34" charset="0"/>
              </a:rPr>
              <a:t> yo </a:t>
            </a:r>
            <a:r>
              <a:rPr lang="de-CH" sz="2800" dirty="0" err="1">
                <a:latin typeface="Arial" panose="020B0604020202020204" pitchFamily="34" charset="0"/>
                <a:cs typeface="Arial" panose="020B0604020202020204" pitchFamily="34" charset="0"/>
              </a:rPr>
              <a:t>fin</a:t>
            </a:r>
            <a:r>
              <a:rPr lang="de-CH" sz="2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de-CH" sz="2800" dirty="0" err="1">
                <a:latin typeface="Arial" panose="020B0604020202020204" pitchFamily="34" charset="0"/>
                <a:cs typeface="Arial" panose="020B0604020202020204" pitchFamily="34" charset="0"/>
              </a:rPr>
              <a:t>resevwa</a:t>
            </a:r>
            <a:r>
              <a:rPr lang="de-CH" sz="2800" dirty="0">
                <a:latin typeface="Arial" panose="020B0604020202020204" pitchFamily="34" charset="0"/>
                <a:cs typeface="Arial" panose="020B0604020202020204" pitchFamily="34" charset="0"/>
              </a:rPr>
              <a:t> materyo yo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800" dirty="0" err="1">
                <a:latin typeface="Arial" panose="020B0604020202020204" pitchFamily="34" charset="0"/>
                <a:cs typeface="Arial" panose="020B0604020202020204" pitchFamily="34" charset="0"/>
              </a:rPr>
              <a:t>Chak</a:t>
            </a:r>
            <a:r>
              <a:rPr lang="fr-CH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2800" dirty="0" err="1">
                <a:latin typeface="Arial" panose="020B0604020202020204" pitchFamily="34" charset="0"/>
                <a:cs typeface="Arial" panose="020B0604020202020204" pitchFamily="34" charset="0"/>
              </a:rPr>
              <a:t>fanmi</a:t>
            </a:r>
            <a:r>
              <a:rPr lang="fr-CH" sz="2800" dirty="0">
                <a:latin typeface="Arial" panose="020B0604020202020204" pitchFamily="34" charset="0"/>
                <a:cs typeface="Arial" panose="020B0604020202020204" pitchFamily="34" charset="0"/>
              </a:rPr>
              <a:t> ap </a:t>
            </a:r>
            <a:r>
              <a:rPr lang="fr-CH" sz="2800" dirty="0" err="1">
                <a:latin typeface="Arial" panose="020B0604020202020204" pitchFamily="34" charset="0"/>
                <a:cs typeface="Arial" panose="020B0604020202020204" pitchFamily="34" charset="0"/>
              </a:rPr>
              <a:t>resevwa</a:t>
            </a:r>
            <a:r>
              <a:rPr lang="fr-CH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2800" dirty="0" err="1">
                <a:latin typeface="Arial" panose="020B0604020202020204" pitchFamily="34" charset="0"/>
                <a:cs typeface="Arial" panose="020B0604020202020204" pitchFamily="34" charset="0"/>
              </a:rPr>
              <a:t>yon</a:t>
            </a:r>
            <a:r>
              <a:rPr lang="fr-CH" sz="2800" dirty="0">
                <a:latin typeface="Arial" panose="020B0604020202020204" pitchFamily="34" charset="0"/>
                <a:cs typeface="Arial" panose="020B0604020202020204" pitchFamily="34" charset="0"/>
              </a:rPr>
              <a:t> lis </a:t>
            </a:r>
            <a:r>
              <a:rPr lang="fr-CH" sz="2800" dirty="0" err="1">
                <a:latin typeface="Arial" panose="020B0604020202020204" pitchFamily="34" charset="0"/>
                <a:cs typeface="Arial" panose="020B0604020202020204" pitchFamily="34" charset="0"/>
              </a:rPr>
              <a:t>ki</a:t>
            </a:r>
            <a:r>
              <a:rPr lang="fr-CH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2800" dirty="0" err="1">
                <a:latin typeface="Arial" panose="020B0604020202020204" pitchFamily="34" charset="0"/>
                <a:cs typeface="Arial" panose="020B0604020202020204" pitchFamily="34" charset="0"/>
              </a:rPr>
              <a:t>diferan</a:t>
            </a:r>
            <a:r>
              <a:rPr lang="fr-CH" sz="2800" dirty="0">
                <a:latin typeface="Arial" panose="020B0604020202020204" pitchFamily="34" charset="0"/>
                <a:cs typeface="Arial" panose="020B0604020202020204" pitchFamily="34" charset="0"/>
              </a:rPr>
              <a:t> selon </a:t>
            </a:r>
            <a:r>
              <a:rPr lang="fr-CH" sz="2800" dirty="0" err="1">
                <a:latin typeface="Arial" panose="020B0604020202020204" pitchFamily="34" charset="0"/>
                <a:cs typeface="Arial" panose="020B0604020202020204" pitchFamily="34" charset="0"/>
              </a:rPr>
              <a:t>gwosè</a:t>
            </a:r>
            <a:r>
              <a:rPr lang="fr-CH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2800" dirty="0" err="1">
                <a:latin typeface="Arial" panose="020B0604020202020204" pitchFamily="34" charset="0"/>
                <a:cs typeface="Arial" panose="020B0604020202020204" pitchFamily="34" charset="0"/>
              </a:rPr>
              <a:t>kay</a:t>
            </a:r>
            <a:r>
              <a:rPr lang="fr-CH" sz="2800" dirty="0">
                <a:latin typeface="Arial" panose="020B0604020202020204" pitchFamily="34" charset="0"/>
                <a:cs typeface="Arial" panose="020B0604020202020204" pitchFamily="34" charset="0"/>
              </a:rPr>
              <a:t> la ak </a:t>
            </a:r>
            <a:r>
              <a:rPr lang="fr-CH" sz="2800" dirty="0" err="1">
                <a:latin typeface="Arial" panose="020B0604020202020204" pitchFamily="34" charset="0"/>
                <a:cs typeface="Arial" panose="020B0604020202020204" pitchFamily="34" charset="0"/>
              </a:rPr>
              <a:t>kontribisyon</a:t>
            </a:r>
            <a:r>
              <a:rPr lang="fr-CH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2800" dirty="0" err="1">
                <a:latin typeface="Arial" panose="020B0604020202020204" pitchFamily="34" charset="0"/>
                <a:cs typeface="Arial" panose="020B0604020202020204" pitchFamily="34" charset="0"/>
              </a:rPr>
              <a:t>fanmiy</a:t>
            </a:r>
            <a:r>
              <a:rPr lang="fr-CH" sz="2800" dirty="0">
                <a:latin typeface="Arial" panose="020B0604020202020204" pitchFamily="34" charset="0"/>
                <a:cs typeface="Arial" panose="020B0604020202020204" pitchFamily="34" charset="0"/>
              </a:rPr>
              <a:t> an ka </a:t>
            </a:r>
            <a:r>
              <a:rPr lang="fr-CH" sz="2800" dirty="0" err="1">
                <a:latin typeface="Arial" panose="020B0604020202020204" pitchFamily="34" charset="0"/>
                <a:cs typeface="Arial" panose="020B0604020202020204" pitchFamily="34" charset="0"/>
              </a:rPr>
              <a:t>bay</a:t>
            </a:r>
            <a:endParaRPr lang="fr-CH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36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4484428"/>
              </p:ext>
            </p:extLst>
          </p:nvPr>
        </p:nvGraphicFramePr>
        <p:xfrm>
          <a:off x="2627784" y="471911"/>
          <a:ext cx="6229350" cy="15240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384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67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Ambassade de Suisse en République d’</a:t>
                      </a:r>
                      <a:r>
                        <a:rPr lang="fr-FR" sz="10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Haïti</a:t>
                      </a: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049" name="Picture 1" descr="Bund_RGB_p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16" y="289072"/>
            <a:ext cx="2078707" cy="50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45370" y="1916832"/>
            <a:ext cx="7387070" cy="461665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endParaRPr lang="fr-FR" i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1070770" y="1247881"/>
            <a:ext cx="7461250" cy="452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5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CH" altLang="en-US" sz="3200" kern="0" dirty="0" smtClean="0"/>
              <a:t>LIVREZON MATERYO</a:t>
            </a:r>
          </a:p>
          <a:p>
            <a:endParaRPr lang="fr-CH" altLang="en-US" sz="3200" kern="0" dirty="0" smtClean="0"/>
          </a:p>
          <a:p>
            <a:r>
              <a:rPr lang="fr-CH" sz="3200" b="0" kern="0" dirty="0" smtClean="0">
                <a:cs typeface="Arial" panose="020B0604020202020204" pitchFamily="34" charset="0"/>
              </a:rPr>
              <a:t>Anbasad la ap livre materyo yo an 2 pati:</a:t>
            </a:r>
            <a:r>
              <a:rPr lang="fr-CH" sz="2400" b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CH" sz="2400" b="0" kern="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CH" altLang="en-US" sz="2400" b="0" kern="0" dirty="0"/>
          </a:p>
        </p:txBody>
      </p:sp>
      <p:pic>
        <p:nvPicPr>
          <p:cNvPr id="11" name="Picture 10" descr="K:\public\Winston Ceveur\PHOTO HABITAT\Photo R.A.B 1\Photo benjamin\DSC_0266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" r="14014" b="2716"/>
          <a:stretch/>
        </p:blipFill>
        <p:spPr bwMode="auto">
          <a:xfrm>
            <a:off x="2527538" y="2803742"/>
            <a:ext cx="2276333" cy="14053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191" y="2803742"/>
            <a:ext cx="2276333" cy="1405310"/>
          </a:xfrm>
          <a:prstGeom prst="rect">
            <a:avLst/>
          </a:prstGeom>
        </p:spPr>
      </p:pic>
      <p:pic>
        <p:nvPicPr>
          <p:cNvPr id="13" name="Picture 12" descr="K:\public\Winston Ceveur\PHOTO HABITAT\Photo R.A.B 1\Photo benjamin\DSC_0293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0" t="9404" r="13686" b="8229"/>
          <a:stretch/>
        </p:blipFill>
        <p:spPr bwMode="auto">
          <a:xfrm>
            <a:off x="202191" y="4570970"/>
            <a:ext cx="2293332" cy="14503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 descr="K:\public\Winston Ceveur\PHOTO HABITAT\Photo R.A.B 1\Photo Sinmalia\DSC_0327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538" y="4570970"/>
            <a:ext cx="2276333" cy="145031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4801395" y="2908999"/>
            <a:ext cx="437516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CH" dirty="0" err="1">
                <a:latin typeface="+mj-lt"/>
                <a:cs typeface="Arial" panose="020B0604020202020204" pitchFamily="34" charset="0"/>
              </a:rPr>
              <a:t>Premye</a:t>
            </a:r>
            <a:r>
              <a:rPr lang="fr-CH" dirty="0">
                <a:latin typeface="+mj-lt"/>
                <a:cs typeface="Arial" panose="020B0604020202020204" pitchFamily="34" charset="0"/>
              </a:rPr>
              <a:t> pati a se </a:t>
            </a:r>
            <a:r>
              <a:rPr lang="fr-CH" dirty="0" err="1">
                <a:latin typeface="+mj-lt"/>
                <a:cs typeface="Arial" panose="020B0604020202020204" pitchFamily="34" charset="0"/>
              </a:rPr>
              <a:t>livrezon</a:t>
            </a:r>
            <a:r>
              <a:rPr lang="fr-CH" dirty="0">
                <a:latin typeface="+mj-lt"/>
                <a:cs typeface="Arial" panose="020B0604020202020204" pitchFamily="34" charset="0"/>
              </a:rPr>
              <a:t> materyo pou:  </a:t>
            </a:r>
            <a:r>
              <a:rPr lang="fr-CH" b="1" dirty="0" err="1">
                <a:latin typeface="+mj-lt"/>
                <a:cs typeface="Arial" panose="020B0604020202020204" pitchFamily="34" charset="0"/>
              </a:rPr>
              <a:t>fondasyon</a:t>
            </a:r>
            <a:r>
              <a:rPr lang="fr-CH" b="1" dirty="0">
                <a:latin typeface="+mj-lt"/>
                <a:cs typeface="Arial" panose="020B0604020202020204" pitchFamily="34" charset="0"/>
              </a:rPr>
              <a:t> yo(</a:t>
            </a:r>
            <a:r>
              <a:rPr lang="fr-CH" b="1" dirty="0" err="1">
                <a:latin typeface="+mj-lt"/>
                <a:cs typeface="Arial" panose="020B0604020202020204" pitchFamily="34" charset="0"/>
              </a:rPr>
              <a:t>latrin,chatodo</a:t>
            </a:r>
            <a:r>
              <a:rPr lang="fr-CH" b="1" dirty="0">
                <a:latin typeface="+mj-lt"/>
                <a:cs typeface="Arial" panose="020B0604020202020204" pitchFamily="34" charset="0"/>
              </a:rPr>
              <a:t> ak </a:t>
            </a:r>
            <a:r>
              <a:rPr lang="fr-CH" b="1" dirty="0" err="1">
                <a:latin typeface="+mj-lt"/>
                <a:cs typeface="Arial" panose="020B0604020202020204" pitchFamily="34" charset="0"/>
              </a:rPr>
              <a:t>kay</a:t>
            </a:r>
            <a:r>
              <a:rPr lang="fr-CH" b="1" dirty="0">
                <a:latin typeface="+mj-lt"/>
                <a:cs typeface="Arial" panose="020B0604020202020204" pitchFamily="34" charset="0"/>
              </a:rPr>
              <a:t> la + </a:t>
            </a:r>
            <a:r>
              <a:rPr lang="fr-CH" b="1" dirty="0" err="1">
                <a:latin typeface="+mj-lt"/>
                <a:cs typeface="Arial" panose="020B0604020202020204" pitchFamily="34" charset="0"/>
              </a:rPr>
              <a:t>osati</a:t>
            </a:r>
            <a:r>
              <a:rPr lang="fr-CH" b="1" dirty="0">
                <a:latin typeface="+mj-lt"/>
                <a:cs typeface="Arial" panose="020B0604020202020204" pitchFamily="34" charset="0"/>
              </a:rPr>
              <a:t> </a:t>
            </a:r>
            <a:r>
              <a:rPr lang="fr-CH" b="1" dirty="0" err="1">
                <a:latin typeface="+mj-lt"/>
                <a:cs typeface="Arial" panose="020B0604020202020204" pitchFamily="34" charset="0"/>
              </a:rPr>
              <a:t>kay</a:t>
            </a:r>
            <a:r>
              <a:rPr lang="fr-CH" b="1" dirty="0">
                <a:latin typeface="+mj-lt"/>
                <a:cs typeface="Arial" panose="020B0604020202020204" pitchFamily="34" charset="0"/>
              </a:rPr>
              <a:t> la</a:t>
            </a:r>
            <a:r>
              <a:rPr lang="fr-CH" dirty="0" smtClean="0">
                <a:latin typeface="+mj-lt"/>
                <a:cs typeface="Arial" panose="020B0604020202020204" pitchFamily="34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H" dirty="0">
              <a:latin typeface="+mj-lt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H" dirty="0" err="1">
                <a:latin typeface="+mj-lt"/>
                <a:cs typeface="Arial" panose="020B0604020202020204" pitchFamily="34" charset="0"/>
              </a:rPr>
              <a:t>Dezyèm</a:t>
            </a:r>
            <a:r>
              <a:rPr lang="fr-CH" dirty="0">
                <a:latin typeface="+mj-lt"/>
                <a:cs typeface="Arial" panose="020B0604020202020204" pitchFamily="34" charset="0"/>
              </a:rPr>
              <a:t> pati a se </a:t>
            </a:r>
            <a:r>
              <a:rPr lang="fr-CH" dirty="0" err="1">
                <a:latin typeface="+mj-lt"/>
                <a:cs typeface="Arial" panose="020B0604020202020204" pitchFamily="34" charset="0"/>
              </a:rPr>
              <a:t>livrezon</a:t>
            </a:r>
            <a:r>
              <a:rPr lang="fr-CH" dirty="0">
                <a:latin typeface="+mj-lt"/>
                <a:cs typeface="Arial" panose="020B0604020202020204" pitchFamily="34" charset="0"/>
              </a:rPr>
              <a:t> materyo pou: </a:t>
            </a:r>
            <a:r>
              <a:rPr lang="fr-CH" b="1" dirty="0" err="1">
                <a:latin typeface="+mj-lt"/>
                <a:cs typeface="Arial" panose="020B0604020202020204" pitchFamily="34" charset="0"/>
              </a:rPr>
              <a:t>twati</a:t>
            </a:r>
            <a:r>
              <a:rPr lang="fr-CH" b="1" dirty="0">
                <a:latin typeface="+mj-lt"/>
                <a:cs typeface="Arial" panose="020B0604020202020204" pitchFamily="34" charset="0"/>
              </a:rPr>
              <a:t> yo + </a:t>
            </a:r>
            <a:r>
              <a:rPr lang="fr-CH" b="1" dirty="0" err="1">
                <a:latin typeface="+mj-lt"/>
                <a:cs typeface="Arial" panose="020B0604020202020204" pitchFamily="34" charset="0"/>
              </a:rPr>
              <a:t>panno+latrin</a:t>
            </a:r>
            <a:r>
              <a:rPr lang="fr-CH" b="1" dirty="0">
                <a:latin typeface="+mj-lt"/>
                <a:cs typeface="Arial" panose="020B0604020202020204" pitchFamily="34" charset="0"/>
              </a:rPr>
              <a:t>+ chatodo. </a:t>
            </a:r>
          </a:p>
        </p:txBody>
      </p:sp>
    </p:spTree>
    <p:extLst>
      <p:ext uri="{BB962C8B-B14F-4D97-AF65-F5344CB8AC3E}">
        <p14:creationId xmlns:p14="http://schemas.microsoft.com/office/powerpoint/2010/main" val="179289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4484428"/>
              </p:ext>
            </p:extLst>
          </p:nvPr>
        </p:nvGraphicFramePr>
        <p:xfrm>
          <a:off x="2627784" y="471911"/>
          <a:ext cx="6229350" cy="15240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384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67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Ambassade de Suisse en République d’</a:t>
                      </a:r>
                      <a:r>
                        <a:rPr lang="fr-FR" sz="10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Haïti</a:t>
                      </a: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049" name="Picture 1" descr="Bund_RGB_p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16" y="289072"/>
            <a:ext cx="2078707" cy="50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45370" y="1916832"/>
            <a:ext cx="7387070" cy="461665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endParaRPr lang="fr-FR" i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539552" y="1196753"/>
            <a:ext cx="8218686" cy="545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5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defTabSz="1289050">
              <a:lnSpc>
                <a:spcPct val="90000"/>
              </a:lnSpc>
              <a:spcAft>
                <a:spcPct val="35000"/>
              </a:spcAft>
            </a:pPr>
            <a:r>
              <a:rPr lang="fr-CH" altLang="en-US" sz="2800" kern="0" dirty="0" smtClean="0"/>
              <a:t>TRANSPÒ AK ESTOKAJ (RESP.FANMI SIBLE)</a:t>
            </a:r>
            <a:br>
              <a:rPr lang="fr-CH" altLang="en-US" sz="2800" kern="0" dirty="0" smtClean="0"/>
            </a:br>
            <a:r>
              <a:rPr lang="fr-CH" altLang="en-US" sz="2800" kern="0" dirty="0" smtClean="0"/>
              <a:t/>
            </a:r>
            <a:br>
              <a:rPr lang="fr-CH" altLang="en-US" sz="2800" kern="0" dirty="0" smtClean="0"/>
            </a:br>
            <a:r>
              <a:rPr lang="fr-CH" altLang="en-US" sz="2400" b="0" kern="0" dirty="0" smtClean="0"/>
              <a:t>AVAN FANMI AN AL RESEVWA MATERYO YO:</a:t>
            </a:r>
          </a:p>
          <a:p>
            <a:pPr marL="457200" lvl="0" indent="-457200" defTabSz="1289050">
              <a:lnSpc>
                <a:spcPct val="90000"/>
              </a:lnSpc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fr-FR" sz="2400" b="0" dirty="0" smtClean="0"/>
              <a:t>Se </a:t>
            </a:r>
            <a:r>
              <a:rPr lang="fr-FR" sz="2400" b="0" dirty="0" err="1"/>
              <a:t>enjenyè</a:t>
            </a:r>
            <a:r>
              <a:rPr lang="fr-FR" sz="2400" b="0" dirty="0"/>
              <a:t> </a:t>
            </a:r>
            <a:r>
              <a:rPr lang="fr-CH" sz="2400" b="0" dirty="0"/>
              <a:t>a kap </a:t>
            </a:r>
            <a:r>
              <a:rPr lang="fr-CH" sz="2400" b="0" dirty="0" err="1"/>
              <a:t>planifye</a:t>
            </a:r>
            <a:r>
              <a:rPr lang="fr-CH" sz="2400" b="0" dirty="0"/>
              <a:t> ak </a:t>
            </a:r>
            <a:r>
              <a:rPr lang="fr-CH" sz="2400" b="0" dirty="0" err="1"/>
              <a:t>fanmi</a:t>
            </a:r>
            <a:r>
              <a:rPr lang="fr-CH" sz="2400" b="0" dirty="0"/>
              <a:t> an </a:t>
            </a:r>
            <a:r>
              <a:rPr lang="fr-CH" sz="2400" b="0" dirty="0" err="1"/>
              <a:t>ki</a:t>
            </a:r>
            <a:r>
              <a:rPr lang="fr-CH" sz="2400" b="0" dirty="0"/>
              <a:t> </a:t>
            </a:r>
            <a:r>
              <a:rPr lang="fr-CH" sz="2400" b="0" dirty="0" err="1"/>
              <a:t>jou</a:t>
            </a:r>
            <a:r>
              <a:rPr lang="fr-CH" sz="2400" b="0" dirty="0"/>
              <a:t> ak </a:t>
            </a:r>
            <a:r>
              <a:rPr lang="fr-CH" sz="2400" b="0" dirty="0" err="1"/>
              <a:t>ki</a:t>
            </a:r>
            <a:r>
              <a:rPr lang="fr-CH" sz="2400" b="0" dirty="0"/>
              <a:t> kote pou li vin </a:t>
            </a:r>
            <a:r>
              <a:rPr lang="fr-CH" sz="2400" b="0" dirty="0" err="1"/>
              <a:t>resevwa</a:t>
            </a:r>
            <a:r>
              <a:rPr lang="fr-CH" sz="2400" b="0" dirty="0"/>
              <a:t> </a:t>
            </a:r>
            <a:r>
              <a:rPr lang="fr-CH" sz="2400" b="0" dirty="0" err="1"/>
              <a:t>livrezon</a:t>
            </a:r>
            <a:r>
              <a:rPr lang="fr-CH" sz="2400" b="0" dirty="0"/>
              <a:t> materyo yo. </a:t>
            </a:r>
            <a:endParaRPr lang="fr-FR" sz="2400" b="0" dirty="0"/>
          </a:p>
          <a:p>
            <a:pPr marL="457200" lvl="0" indent="-457200" defTabSz="1289050">
              <a:lnSpc>
                <a:spcPct val="90000"/>
              </a:lnSpc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fr-FR" sz="2400" b="0" dirty="0"/>
              <a:t>Li </a:t>
            </a:r>
            <a:r>
              <a:rPr lang="fr-FR" sz="2400" b="0" dirty="0" err="1"/>
              <a:t>enpòtan</a:t>
            </a:r>
            <a:r>
              <a:rPr lang="fr-FR" sz="2400" b="0" dirty="0"/>
              <a:t> pou </a:t>
            </a:r>
            <a:r>
              <a:rPr lang="fr-FR" sz="2400" b="0" dirty="0" err="1"/>
              <a:t>fanmi</a:t>
            </a:r>
            <a:r>
              <a:rPr lang="fr-FR" sz="2400" b="0" dirty="0"/>
              <a:t> an </a:t>
            </a:r>
            <a:r>
              <a:rPr lang="fr-FR" sz="2400" b="0" dirty="0" err="1"/>
              <a:t>verifye</a:t>
            </a:r>
            <a:r>
              <a:rPr lang="fr-FR" sz="2400" b="0" dirty="0"/>
              <a:t> tout materyo yo </a:t>
            </a:r>
            <a:r>
              <a:rPr lang="fr-FR" sz="2400" b="0" dirty="0" err="1"/>
              <a:t>livrel</a:t>
            </a:r>
            <a:r>
              <a:rPr lang="fr-FR" sz="2400" b="0" dirty="0"/>
              <a:t> </a:t>
            </a:r>
            <a:r>
              <a:rPr lang="fr-FR" sz="2400" b="0" dirty="0" err="1"/>
              <a:t>epi</a:t>
            </a:r>
            <a:r>
              <a:rPr lang="fr-FR" sz="2400" b="0" dirty="0"/>
              <a:t> </a:t>
            </a:r>
            <a:r>
              <a:rPr lang="fr-FR" sz="2400" b="0" dirty="0" err="1"/>
              <a:t>siyen</a:t>
            </a:r>
            <a:r>
              <a:rPr lang="fr-FR" sz="2400" b="0" dirty="0"/>
              <a:t> lis materyo a pou </a:t>
            </a:r>
            <a:r>
              <a:rPr lang="fr-FR" sz="2400" b="0" dirty="0" err="1"/>
              <a:t>konfime</a:t>
            </a:r>
            <a:r>
              <a:rPr lang="fr-FR" sz="2400" b="0" dirty="0"/>
              <a:t> </a:t>
            </a:r>
            <a:r>
              <a:rPr lang="fr-FR" sz="2400" b="0" dirty="0" err="1"/>
              <a:t>ke</a:t>
            </a:r>
            <a:r>
              <a:rPr lang="fr-FR" sz="2400" b="0" dirty="0"/>
              <a:t> li </a:t>
            </a:r>
            <a:r>
              <a:rPr lang="fr-FR" sz="2400" b="0" dirty="0" err="1"/>
              <a:t>resevwa</a:t>
            </a:r>
            <a:r>
              <a:rPr lang="fr-FR" sz="2400" b="0" dirty="0"/>
              <a:t> yo. </a:t>
            </a:r>
          </a:p>
          <a:p>
            <a:r>
              <a:rPr lang="de-CH" altLang="en-US" kern="0" dirty="0" smtClean="0"/>
              <a:t/>
            </a:r>
            <a:br>
              <a:rPr lang="de-CH" altLang="en-US" kern="0" dirty="0" smtClean="0"/>
            </a:br>
            <a:endParaRPr lang="de-CH" kern="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70" r="7276"/>
          <a:stretch/>
        </p:blipFill>
        <p:spPr>
          <a:xfrm>
            <a:off x="2411760" y="4005064"/>
            <a:ext cx="4010455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14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4484428"/>
              </p:ext>
            </p:extLst>
          </p:nvPr>
        </p:nvGraphicFramePr>
        <p:xfrm>
          <a:off x="2627784" y="471911"/>
          <a:ext cx="6229350" cy="15240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384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67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Ambassade de Suisse en République d’</a:t>
                      </a:r>
                      <a:r>
                        <a:rPr lang="fr-FR" sz="10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Haïti</a:t>
                      </a: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049" name="Picture 1" descr="Bund_RGB_p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16" y="289072"/>
            <a:ext cx="2078707" cy="50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45370" y="1916832"/>
            <a:ext cx="7387070" cy="461665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endParaRPr lang="fr-FR" i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539552" y="1196753"/>
            <a:ext cx="8218686" cy="545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5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defTabSz="1289050">
              <a:lnSpc>
                <a:spcPct val="90000"/>
              </a:lnSpc>
              <a:spcAft>
                <a:spcPct val="35000"/>
              </a:spcAft>
            </a:pPr>
            <a:r>
              <a:rPr lang="fr-CH" altLang="en-US" sz="2800" kern="0" dirty="0" smtClean="0"/>
              <a:t>TRANSPÒ AK ESTOKAJ (RESP.FANMI SIBLE)</a:t>
            </a:r>
            <a:br>
              <a:rPr lang="fr-CH" altLang="en-US" sz="2800" kern="0" dirty="0" smtClean="0"/>
            </a:br>
            <a:r>
              <a:rPr lang="fr-CH" altLang="en-US" sz="2800" kern="0" dirty="0" smtClean="0"/>
              <a:t/>
            </a:r>
            <a:br>
              <a:rPr lang="fr-CH" altLang="en-US" sz="2800" kern="0" dirty="0" smtClean="0"/>
            </a:br>
            <a:r>
              <a:rPr lang="de-CH" altLang="en-US" kern="0" dirty="0" smtClean="0"/>
              <a:t/>
            </a:r>
            <a:br>
              <a:rPr lang="de-CH" altLang="en-US" kern="0" dirty="0" smtClean="0"/>
            </a:br>
            <a:endParaRPr lang="de-CH" kern="0" dirty="0"/>
          </a:p>
        </p:txBody>
      </p:sp>
      <p:sp>
        <p:nvSpPr>
          <p:cNvPr id="7" name="Rectangle 6"/>
          <p:cNvSpPr/>
          <p:nvPr/>
        </p:nvSpPr>
        <p:spPr>
          <a:xfrm>
            <a:off x="843104" y="1797458"/>
            <a:ext cx="7911356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fr-FR" sz="2800" dirty="0" smtClean="0">
                <a:latin typeface="+mj-lt"/>
              </a:rPr>
              <a:t>kamyon ki ap pote materyo yo ka pa kapab rive jis devan pòt fanmi an, se fanmi an ki pou fè materyo yo rive sou chantye a.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996952"/>
            <a:ext cx="6469682" cy="371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41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4484428"/>
              </p:ext>
            </p:extLst>
          </p:nvPr>
        </p:nvGraphicFramePr>
        <p:xfrm>
          <a:off x="2627784" y="471911"/>
          <a:ext cx="6229350" cy="15240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384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67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Ambassade de Suisse en République d’</a:t>
                      </a:r>
                      <a:r>
                        <a:rPr lang="fr-FR" sz="10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Haïti</a:t>
                      </a: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049" name="Picture 1" descr="Bund_RGB_p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16" y="289072"/>
            <a:ext cx="2078707" cy="50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45370" y="1916832"/>
            <a:ext cx="7387070" cy="461665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endParaRPr lang="fr-FR" i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539552" y="1196753"/>
            <a:ext cx="8218686" cy="545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5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defTabSz="1289050">
              <a:lnSpc>
                <a:spcPct val="90000"/>
              </a:lnSpc>
              <a:spcAft>
                <a:spcPct val="35000"/>
              </a:spcAft>
            </a:pPr>
            <a:r>
              <a:rPr lang="fr-CH" altLang="en-US" sz="2800" kern="0" dirty="0" smtClean="0"/>
              <a:t>TRANSPÒ AK ESTOKAJ (RESP.FANMI SIBLE)</a:t>
            </a:r>
            <a:br>
              <a:rPr lang="fr-CH" altLang="en-US" sz="2800" kern="0" dirty="0" smtClean="0"/>
            </a:br>
            <a:r>
              <a:rPr lang="fr-CH" altLang="en-US" sz="2800" kern="0" dirty="0" smtClean="0"/>
              <a:t/>
            </a:r>
            <a:br>
              <a:rPr lang="fr-CH" altLang="en-US" sz="2800" kern="0" dirty="0" smtClean="0"/>
            </a:br>
            <a:r>
              <a:rPr lang="de-CH" altLang="en-US" kern="0" dirty="0" smtClean="0"/>
              <a:t/>
            </a:r>
            <a:br>
              <a:rPr lang="de-CH" altLang="en-US" kern="0" dirty="0" smtClean="0"/>
            </a:br>
            <a:endParaRPr lang="de-CH" kern="0" dirty="0"/>
          </a:p>
        </p:txBody>
      </p:sp>
      <p:sp>
        <p:nvSpPr>
          <p:cNvPr id="7" name="Rectangle 6"/>
          <p:cNvSpPr/>
          <p:nvPr/>
        </p:nvSpPr>
        <p:spPr>
          <a:xfrm>
            <a:off x="4328988" y="1822602"/>
            <a:ext cx="4815012" cy="3257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de-CH" sz="2800" dirty="0" err="1">
                <a:latin typeface="+mj-lt"/>
              </a:rPr>
              <a:t>Pa</a:t>
            </a:r>
            <a:r>
              <a:rPr lang="de-CH" sz="2800" dirty="0">
                <a:latin typeface="+mj-lt"/>
              </a:rPr>
              <a:t> </a:t>
            </a:r>
            <a:r>
              <a:rPr lang="de-CH" sz="2800" dirty="0" err="1">
                <a:latin typeface="+mj-lt"/>
              </a:rPr>
              <a:t>mete</a:t>
            </a:r>
            <a:r>
              <a:rPr lang="de-CH" sz="2800" dirty="0">
                <a:latin typeface="+mj-lt"/>
              </a:rPr>
              <a:t> </a:t>
            </a:r>
            <a:r>
              <a:rPr lang="de-CH" sz="2800" dirty="0" err="1">
                <a:latin typeface="+mj-lt"/>
              </a:rPr>
              <a:t>siman</a:t>
            </a:r>
            <a:r>
              <a:rPr lang="de-CH" sz="2800" dirty="0">
                <a:latin typeface="+mj-lt"/>
              </a:rPr>
              <a:t>, </a:t>
            </a:r>
            <a:r>
              <a:rPr lang="de-CH" sz="2800" dirty="0" err="1">
                <a:latin typeface="+mj-lt"/>
              </a:rPr>
              <a:t>fè</a:t>
            </a:r>
            <a:r>
              <a:rPr lang="de-CH" sz="2800" dirty="0">
                <a:latin typeface="+mj-lt"/>
              </a:rPr>
              <a:t>, </a:t>
            </a:r>
            <a:r>
              <a:rPr lang="de-CH" sz="2800" dirty="0" err="1">
                <a:latin typeface="+mj-lt"/>
              </a:rPr>
              <a:t>bwa</a:t>
            </a:r>
            <a:r>
              <a:rPr lang="de-CH" sz="2800" dirty="0">
                <a:latin typeface="+mj-lt"/>
              </a:rPr>
              <a:t> </a:t>
            </a:r>
            <a:r>
              <a:rPr lang="de-CH" sz="2800" dirty="0" err="1">
                <a:latin typeface="+mj-lt"/>
              </a:rPr>
              <a:t>ak</a:t>
            </a:r>
            <a:r>
              <a:rPr lang="de-CH" sz="2800" dirty="0">
                <a:latin typeface="+mj-lt"/>
              </a:rPr>
              <a:t> </a:t>
            </a:r>
            <a:r>
              <a:rPr lang="de-CH" sz="2800" dirty="0" err="1">
                <a:latin typeface="+mj-lt"/>
              </a:rPr>
              <a:t>planch</a:t>
            </a:r>
            <a:r>
              <a:rPr lang="de-CH" sz="2800" dirty="0">
                <a:latin typeface="+mj-lt"/>
              </a:rPr>
              <a:t> yo </a:t>
            </a:r>
            <a:r>
              <a:rPr lang="de-CH" sz="2800" dirty="0" err="1">
                <a:latin typeface="+mj-lt"/>
              </a:rPr>
              <a:t>atè</a:t>
            </a:r>
            <a:r>
              <a:rPr lang="de-CH" sz="2800" dirty="0">
                <a:latin typeface="+mj-lt"/>
              </a:rPr>
              <a:t> </a:t>
            </a:r>
            <a:r>
              <a:rPr lang="de-CH" sz="2800" dirty="0" err="1">
                <a:latin typeface="+mj-lt"/>
              </a:rPr>
              <a:t>ak</a:t>
            </a:r>
            <a:r>
              <a:rPr lang="de-CH" sz="2800" dirty="0">
                <a:latin typeface="+mj-lt"/>
              </a:rPr>
              <a:t> kote </a:t>
            </a:r>
            <a:r>
              <a:rPr lang="de-CH" sz="2800" dirty="0" err="1">
                <a:latin typeface="+mj-lt"/>
              </a:rPr>
              <a:t>ki</a:t>
            </a:r>
            <a:r>
              <a:rPr lang="de-CH" sz="2800" dirty="0">
                <a:latin typeface="+mj-lt"/>
              </a:rPr>
              <a:t> gen </a:t>
            </a:r>
            <a:r>
              <a:rPr lang="de-CH" sz="2800" dirty="0" err="1">
                <a:latin typeface="+mj-lt"/>
              </a:rPr>
              <a:t>imidite</a:t>
            </a:r>
            <a:r>
              <a:rPr lang="de-CH" sz="2800" dirty="0">
                <a:latin typeface="+mj-lt"/>
              </a:rPr>
              <a:t>.</a:t>
            </a:r>
          </a:p>
          <a:p>
            <a:pPr marL="342900" indent="-342900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fr-CH" sz="2800" dirty="0" err="1">
                <a:latin typeface="+mj-lt"/>
              </a:rPr>
              <a:t>Estoke</a:t>
            </a:r>
            <a:r>
              <a:rPr lang="fr-CH" sz="2800" dirty="0">
                <a:latin typeface="+mj-lt"/>
              </a:rPr>
              <a:t> </a:t>
            </a:r>
            <a:r>
              <a:rPr lang="fr-CH" sz="2800" dirty="0" err="1">
                <a:latin typeface="+mj-lt"/>
              </a:rPr>
              <a:t>chak</a:t>
            </a:r>
            <a:r>
              <a:rPr lang="fr-CH" sz="2800" dirty="0">
                <a:latin typeface="+mj-lt"/>
              </a:rPr>
              <a:t> tip materyo </a:t>
            </a:r>
            <a:r>
              <a:rPr lang="fr-CH" sz="2800" dirty="0" err="1">
                <a:latin typeface="+mj-lt"/>
              </a:rPr>
              <a:t>apa</a:t>
            </a:r>
            <a:r>
              <a:rPr lang="fr-CH" sz="2800" dirty="0">
                <a:latin typeface="+mj-lt"/>
              </a:rPr>
              <a:t> (</a:t>
            </a:r>
            <a:r>
              <a:rPr lang="fr-CH" sz="2800" dirty="0" err="1">
                <a:latin typeface="+mj-lt"/>
              </a:rPr>
              <a:t>wòch</a:t>
            </a:r>
            <a:r>
              <a:rPr lang="fr-CH" sz="2800" dirty="0">
                <a:latin typeface="+mj-lt"/>
              </a:rPr>
              <a:t>, </a:t>
            </a:r>
            <a:r>
              <a:rPr lang="fr-CH" sz="2800" dirty="0" err="1">
                <a:latin typeface="+mj-lt"/>
              </a:rPr>
              <a:t>sab</a:t>
            </a:r>
            <a:r>
              <a:rPr lang="fr-CH" sz="2800" dirty="0">
                <a:latin typeface="+mj-lt"/>
              </a:rPr>
              <a:t>, tif, </a:t>
            </a:r>
            <a:r>
              <a:rPr lang="fr-CH" sz="2800" dirty="0" err="1">
                <a:latin typeface="+mj-lt"/>
              </a:rPr>
              <a:t>lacho</a:t>
            </a:r>
            <a:r>
              <a:rPr lang="fr-CH" sz="2800" dirty="0">
                <a:latin typeface="+mj-lt"/>
              </a:rPr>
              <a:t>, </a:t>
            </a:r>
            <a:r>
              <a:rPr lang="fr-CH" sz="2800" dirty="0" err="1">
                <a:latin typeface="+mj-lt"/>
              </a:rPr>
              <a:t>gravye</a:t>
            </a:r>
            <a:r>
              <a:rPr lang="fr-CH" sz="2800" dirty="0">
                <a:latin typeface="+mj-lt"/>
              </a:rPr>
              <a:t>….)</a:t>
            </a:r>
            <a:endParaRPr lang="de-CH" sz="2800" dirty="0">
              <a:latin typeface="+mj-lt"/>
            </a:endParaRPr>
          </a:p>
          <a:p>
            <a:pPr marL="342900" lvl="0" indent="-342900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endParaRPr lang="fr-FR" sz="2800" dirty="0" smtClean="0"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684" y="2157135"/>
            <a:ext cx="2603911" cy="19529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15672" y="2146638"/>
            <a:ext cx="2592287" cy="19442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678" y="4515771"/>
            <a:ext cx="2808858" cy="228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35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4484428"/>
              </p:ext>
            </p:extLst>
          </p:nvPr>
        </p:nvGraphicFramePr>
        <p:xfrm>
          <a:off x="2627784" y="471911"/>
          <a:ext cx="6229350" cy="15240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384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67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Ambassade de Suisse en République d’</a:t>
                      </a:r>
                      <a:r>
                        <a:rPr lang="fr-FR" sz="10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Haïti</a:t>
                      </a: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049" name="Picture 1" descr="Bund_RGB_p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16" y="289072"/>
            <a:ext cx="2078707" cy="50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45370" y="1916832"/>
            <a:ext cx="7387070" cy="461665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endParaRPr lang="fr-FR" i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539552" y="1196753"/>
            <a:ext cx="8218686" cy="545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5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1289050">
              <a:lnSpc>
                <a:spcPct val="90000"/>
              </a:lnSpc>
              <a:spcAft>
                <a:spcPct val="35000"/>
              </a:spcAft>
            </a:pPr>
            <a:r>
              <a:rPr lang="fr-FR" sz="3200" dirty="0"/>
              <a:t>WÒL CHAK AKTÈ NAN PWÒJE A</a:t>
            </a:r>
          </a:p>
          <a:p>
            <a:pPr lvl="0" defTabSz="1289050">
              <a:lnSpc>
                <a:spcPct val="90000"/>
              </a:lnSpc>
              <a:spcAft>
                <a:spcPct val="35000"/>
              </a:spcAft>
            </a:pPr>
            <a:r>
              <a:rPr lang="fr-CH" altLang="en-US" sz="2800" kern="0" dirty="0" smtClean="0"/>
              <a:t/>
            </a:r>
            <a:br>
              <a:rPr lang="fr-CH" altLang="en-US" sz="2800" kern="0" dirty="0" smtClean="0"/>
            </a:br>
            <a:r>
              <a:rPr lang="de-CH" altLang="en-US" kern="0" dirty="0" smtClean="0"/>
              <a:t/>
            </a:r>
            <a:br>
              <a:rPr lang="de-CH" altLang="en-US" kern="0" dirty="0" smtClean="0"/>
            </a:br>
            <a:endParaRPr lang="de-CH" kern="0" dirty="0"/>
          </a:p>
        </p:txBody>
      </p:sp>
      <p:sp>
        <p:nvSpPr>
          <p:cNvPr id="7" name="Rectangle 6"/>
          <p:cNvSpPr/>
          <p:nvPr/>
        </p:nvSpPr>
        <p:spPr>
          <a:xfrm>
            <a:off x="4211960" y="2365560"/>
            <a:ext cx="4932039" cy="4558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2" indent="-342900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fr-CH" dirty="0" err="1" smtClean="0">
                <a:latin typeface="+mj-lt"/>
                <a:cs typeface="Arial" panose="020B0604020202020204" pitchFamily="34" charset="0"/>
              </a:rPr>
              <a:t>Depo</a:t>
            </a:r>
            <a:r>
              <a:rPr lang="fr-CH" dirty="0" smtClean="0">
                <a:latin typeface="+mj-lt"/>
                <a:cs typeface="Arial" panose="020B0604020202020204" pitchFamily="34" charset="0"/>
              </a:rPr>
              <a:t> a </a:t>
            </a:r>
            <a:r>
              <a:rPr lang="fr-CH" dirty="0" err="1" smtClean="0">
                <a:latin typeface="+mj-lt"/>
                <a:cs typeface="Arial" panose="020B0604020202020204" pitchFamily="34" charset="0"/>
              </a:rPr>
              <a:t>gen</a:t>
            </a:r>
            <a:r>
              <a:rPr lang="fr-CH" dirty="0" smtClean="0">
                <a:latin typeface="+mj-lt"/>
                <a:cs typeface="Arial" panose="020B0604020202020204" pitchFamily="34" charset="0"/>
              </a:rPr>
              <a:t> pou li </a:t>
            </a:r>
            <a:r>
              <a:rPr lang="fr-CH" dirty="0" err="1" smtClean="0">
                <a:latin typeface="+mj-lt"/>
                <a:cs typeface="Arial" panose="020B0604020202020204" pitchFamily="34" charset="0"/>
              </a:rPr>
              <a:t>estoke</a:t>
            </a:r>
            <a:r>
              <a:rPr lang="fr-CH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fr-CH" dirty="0" err="1" smtClean="0">
                <a:latin typeface="+mj-lt"/>
                <a:cs typeface="Arial" panose="020B0604020202020204" pitchFamily="34" charset="0"/>
              </a:rPr>
              <a:t>epi</a:t>
            </a:r>
            <a:r>
              <a:rPr lang="fr-CH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fr-CH" dirty="0" err="1" smtClean="0">
                <a:latin typeface="+mj-lt"/>
                <a:cs typeface="Arial" panose="020B0604020202020204" pitchFamily="34" charset="0"/>
              </a:rPr>
              <a:t>mete</a:t>
            </a:r>
            <a:r>
              <a:rPr lang="fr-CH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fr-CH" dirty="0" err="1" smtClean="0">
                <a:latin typeface="+mj-lt"/>
                <a:cs typeface="Arial" panose="020B0604020202020204" pitchFamily="34" charset="0"/>
              </a:rPr>
              <a:t>disponib</a:t>
            </a:r>
            <a:r>
              <a:rPr lang="fr-CH" dirty="0" smtClean="0">
                <a:latin typeface="+mj-lt"/>
                <a:cs typeface="Arial" panose="020B0604020202020204" pitchFamily="34" charset="0"/>
              </a:rPr>
              <a:t> tout materyo </a:t>
            </a:r>
            <a:r>
              <a:rPr lang="fr-CH" dirty="0" err="1" smtClean="0">
                <a:latin typeface="+mj-lt"/>
                <a:cs typeface="Arial" panose="020B0604020202020204" pitchFamily="34" charset="0"/>
              </a:rPr>
              <a:t>ki</a:t>
            </a:r>
            <a:r>
              <a:rPr lang="fr-CH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fr-CH" dirty="0" err="1" smtClean="0">
                <a:latin typeface="+mj-lt"/>
                <a:cs typeface="Arial" panose="020B0604020202020204" pitchFamily="34" charset="0"/>
              </a:rPr>
              <a:t>nesesè</a:t>
            </a:r>
            <a:r>
              <a:rPr lang="fr-CH" dirty="0" smtClean="0">
                <a:latin typeface="+mj-lt"/>
                <a:cs typeface="Arial" panose="020B0604020202020204" pitchFamily="34" charset="0"/>
              </a:rPr>
              <a:t> pou pwojè a</a:t>
            </a:r>
          </a:p>
          <a:p>
            <a:pPr marL="800100" lvl="2" indent="-342900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fr-CH" dirty="0" smtClean="0">
                <a:latin typeface="+mj-lt"/>
                <a:cs typeface="Arial" panose="020B0604020202020204" pitchFamily="34" charset="0"/>
              </a:rPr>
              <a:t>Enjenyè a </a:t>
            </a:r>
            <a:r>
              <a:rPr lang="fr-CH" dirty="0" err="1" smtClean="0">
                <a:latin typeface="+mj-lt"/>
                <a:cs typeface="Arial" panose="020B0604020202020204" pitchFamily="34" charset="0"/>
              </a:rPr>
              <a:t>gen</a:t>
            </a:r>
            <a:r>
              <a:rPr lang="fr-CH" dirty="0" smtClean="0">
                <a:latin typeface="+mj-lt"/>
                <a:cs typeface="Arial" panose="020B0604020202020204" pitchFamily="34" charset="0"/>
              </a:rPr>
              <a:t> pou </a:t>
            </a:r>
            <a:r>
              <a:rPr lang="fr-CH" dirty="0" err="1" smtClean="0">
                <a:latin typeface="+mj-lt"/>
                <a:cs typeface="Arial" panose="020B0604020202020204" pitchFamily="34" charset="0"/>
              </a:rPr>
              <a:t>planifye</a:t>
            </a:r>
            <a:r>
              <a:rPr lang="fr-CH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fr-CH" dirty="0" err="1" smtClean="0">
                <a:latin typeface="+mj-lt"/>
                <a:cs typeface="Arial" panose="020B0604020202020204" pitchFamily="34" charset="0"/>
              </a:rPr>
              <a:t>livrezon</a:t>
            </a:r>
            <a:r>
              <a:rPr lang="fr-CH" dirty="0" smtClean="0">
                <a:latin typeface="+mj-lt"/>
                <a:cs typeface="Arial" panose="020B0604020202020204" pitchFamily="34" charset="0"/>
              </a:rPr>
              <a:t> materyo yo ak </a:t>
            </a:r>
            <a:r>
              <a:rPr lang="fr-CH" dirty="0" err="1" smtClean="0">
                <a:latin typeface="+mj-lt"/>
                <a:cs typeface="Arial" panose="020B0604020202020204" pitchFamily="34" charset="0"/>
              </a:rPr>
              <a:t>responsab</a:t>
            </a:r>
            <a:r>
              <a:rPr lang="fr-CH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fr-CH" dirty="0" err="1" smtClean="0">
                <a:latin typeface="+mj-lt"/>
                <a:cs typeface="Arial" panose="020B0604020202020204" pitchFamily="34" charset="0"/>
              </a:rPr>
              <a:t>depo</a:t>
            </a:r>
            <a:r>
              <a:rPr lang="fr-CH" dirty="0" smtClean="0">
                <a:latin typeface="+mj-lt"/>
                <a:cs typeface="Arial" panose="020B0604020202020204" pitchFamily="34" charset="0"/>
              </a:rPr>
              <a:t> a </a:t>
            </a:r>
            <a:r>
              <a:rPr lang="fr-CH" dirty="0" err="1" smtClean="0">
                <a:latin typeface="+mj-lt"/>
                <a:cs typeface="Arial" panose="020B0604020202020204" pitchFamily="34" charset="0"/>
              </a:rPr>
              <a:t>epi</a:t>
            </a:r>
            <a:r>
              <a:rPr lang="fr-CH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fr-CH" dirty="0" err="1" smtClean="0">
                <a:latin typeface="+mj-lt"/>
                <a:cs typeface="Arial" panose="020B0604020202020204" pitchFamily="34" charset="0"/>
              </a:rPr>
              <a:t>fanmi</a:t>
            </a:r>
            <a:r>
              <a:rPr lang="fr-CH" dirty="0" smtClean="0">
                <a:latin typeface="+mj-lt"/>
                <a:cs typeface="Arial" panose="020B0604020202020204" pitchFamily="34" charset="0"/>
              </a:rPr>
              <a:t> yo</a:t>
            </a:r>
          </a:p>
          <a:p>
            <a:pPr marL="800100" lvl="2" indent="-342900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fr-CH" dirty="0" err="1" smtClean="0">
                <a:latin typeface="+mj-lt"/>
                <a:cs typeface="Arial" panose="020B0604020202020204" pitchFamily="34" charset="0"/>
              </a:rPr>
              <a:t>Fanmi</a:t>
            </a:r>
            <a:r>
              <a:rPr lang="fr-CH" dirty="0" smtClean="0">
                <a:latin typeface="+mj-lt"/>
                <a:cs typeface="Arial" panose="020B0604020202020204" pitchFamily="34" charset="0"/>
              </a:rPr>
              <a:t> yo </a:t>
            </a:r>
            <a:r>
              <a:rPr lang="fr-CH" dirty="0" err="1" smtClean="0">
                <a:latin typeface="+mj-lt"/>
                <a:cs typeface="Arial" panose="020B0604020202020204" pitchFamily="34" charset="0"/>
              </a:rPr>
              <a:t>responsab</a:t>
            </a:r>
            <a:r>
              <a:rPr lang="fr-CH" dirty="0" smtClean="0">
                <a:latin typeface="+mj-lt"/>
                <a:cs typeface="Arial" panose="020B0604020202020204" pitchFamily="34" charset="0"/>
              </a:rPr>
              <a:t> pou </a:t>
            </a:r>
            <a:r>
              <a:rPr lang="fr-CH" dirty="0" err="1" smtClean="0">
                <a:latin typeface="+mj-lt"/>
                <a:cs typeface="Arial" panose="020B0604020202020204" pitchFamily="34" charset="0"/>
              </a:rPr>
              <a:t>sekirize</a:t>
            </a:r>
            <a:r>
              <a:rPr lang="fr-CH" dirty="0" smtClean="0">
                <a:latin typeface="+mj-lt"/>
                <a:cs typeface="Arial" panose="020B0604020202020204" pitchFamily="34" charset="0"/>
              </a:rPr>
              <a:t> materyo yo </a:t>
            </a:r>
            <a:r>
              <a:rPr lang="fr-CH" dirty="0" err="1" smtClean="0">
                <a:latin typeface="+mj-lt"/>
                <a:cs typeface="Arial" panose="020B0604020202020204" pitchFamily="34" charset="0"/>
              </a:rPr>
              <a:t>epi</a:t>
            </a:r>
            <a:r>
              <a:rPr lang="fr-CH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fr-CH" dirty="0" err="1" smtClean="0">
                <a:latin typeface="+mj-lt"/>
                <a:cs typeface="Arial" panose="020B0604020202020204" pitchFamily="34" charset="0"/>
              </a:rPr>
              <a:t>fè</a:t>
            </a:r>
            <a:r>
              <a:rPr lang="fr-CH" dirty="0" smtClean="0">
                <a:latin typeface="+mj-lt"/>
                <a:cs typeface="Arial" panose="020B0604020202020204" pitchFamily="34" charset="0"/>
              </a:rPr>
              <a:t> yo rive sou </a:t>
            </a:r>
            <a:r>
              <a:rPr lang="fr-CH" dirty="0" err="1" smtClean="0">
                <a:latin typeface="+mj-lt"/>
                <a:cs typeface="Arial" panose="020B0604020202020204" pitchFamily="34" charset="0"/>
              </a:rPr>
              <a:t>chantye</a:t>
            </a:r>
            <a:r>
              <a:rPr lang="fr-CH" dirty="0" smtClean="0">
                <a:latin typeface="+mj-lt"/>
                <a:cs typeface="Arial" panose="020B0604020202020204" pitchFamily="34" charset="0"/>
              </a:rPr>
              <a:t> a</a:t>
            </a:r>
          </a:p>
          <a:p>
            <a:pPr marL="342900" lvl="0" indent="-342900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endParaRPr lang="fr-FR" sz="2800" dirty="0" smtClean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5536" y="1813909"/>
            <a:ext cx="8063426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2800" dirty="0" smtClean="0">
                <a:latin typeface="+mj-lt"/>
                <a:cs typeface="Calibri" panose="020F0502020204030204" pitchFamily="34" charset="0"/>
              </a:rPr>
              <a:t>W</a:t>
            </a:r>
            <a:r>
              <a:rPr lang="fr-FR" sz="2800" dirty="0" smtClean="0">
                <a:latin typeface="+mj-lt"/>
              </a:rPr>
              <a:t>òl</a:t>
            </a:r>
            <a:r>
              <a:rPr lang="fr-FR" sz="2800" dirty="0" smtClean="0">
                <a:latin typeface="+mj-lt"/>
                <a:cs typeface="Calibri" panose="020F0502020204030204" pitchFamily="34" charset="0"/>
              </a:rPr>
              <a:t> depo pwojè a, enjenyè tèren an epi fanmi yo </a:t>
            </a:r>
            <a:endParaRPr lang="fr-FR" sz="2800" dirty="0"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64" r="48169"/>
          <a:stretch/>
        </p:blipFill>
        <p:spPr bwMode="auto">
          <a:xfrm>
            <a:off x="-10274" y="2411608"/>
            <a:ext cx="2505498" cy="1605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91" y="4171224"/>
            <a:ext cx="2208245" cy="16561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819" y="2414938"/>
            <a:ext cx="2112235" cy="158417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808" y="4171224"/>
            <a:ext cx="2208246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7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Bund_RGB_p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16" y="289072"/>
            <a:ext cx="2078707" cy="50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74390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Gill Sans MT"/>
                <a:cs typeface="Times New Roman" pitchFamily="18" charset="0"/>
              </a:rPr>
              <a:t/>
            </a:r>
            <a:br>
              <a:rPr kumimoji="0" lang="fr-FR" alt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Gill Sans MT"/>
                <a:cs typeface="Times New Roman" pitchFamily="18" charset="0"/>
              </a:rPr>
            </a:br>
            <a:endParaRPr kumimoji="0" lang="fr-FR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2166983"/>
              </p:ext>
            </p:extLst>
          </p:nvPr>
        </p:nvGraphicFramePr>
        <p:xfrm>
          <a:off x="2627784" y="463193"/>
          <a:ext cx="6229350" cy="15240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384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67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Ambassade de Suisse en République d’</a:t>
                      </a:r>
                      <a:r>
                        <a:rPr lang="fr-FR" sz="10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Haïti</a:t>
                      </a: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475656" y="1042238"/>
            <a:ext cx="7461250" cy="989013"/>
          </a:xfrm>
          <a:noFill/>
        </p:spPr>
        <p:txBody>
          <a:bodyPr/>
          <a:lstStyle/>
          <a:p>
            <a:r>
              <a:rPr lang="de-CH" altLang="en-US" dirty="0" smtClean="0"/>
              <a:t>Entwodiksyon Anbasad Swis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3599963" y="1677085"/>
            <a:ext cx="5698910" cy="537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  <a:tabLst>
                <a:tab pos="354013" algn="l"/>
                <a:tab pos="1619250" algn="l"/>
              </a:tabLst>
            </a:pPr>
            <a:r>
              <a:rPr lang="de-CH" altLang="en-US" sz="2400" dirty="0"/>
              <a:t>	</a:t>
            </a:r>
            <a:r>
              <a:rPr lang="de-CH" altLang="en-US" sz="2400" dirty="0" smtClean="0"/>
              <a:t>Anbasad la gen plis pase 10 lane depi lap travay nan peyi dayiti. </a:t>
            </a:r>
          </a:p>
          <a:p>
            <a:pPr>
              <a:spcBef>
                <a:spcPts val="1000"/>
              </a:spcBef>
              <a:tabLst>
                <a:tab pos="354013" algn="l"/>
                <a:tab pos="1619250" algn="l"/>
              </a:tabLst>
            </a:pPr>
            <a:r>
              <a:rPr lang="fr-CH" altLang="en-US" sz="2400" dirty="0" smtClean="0"/>
              <a:t>Aprè sikl</a:t>
            </a:r>
            <a:r>
              <a:rPr lang="de-CH" altLang="en-US" sz="2400" dirty="0" smtClean="0"/>
              <a:t>ò</a:t>
            </a:r>
            <a:r>
              <a:rPr lang="fr-CH" altLang="en-US" sz="2400" dirty="0" smtClean="0"/>
              <a:t>n Matthew li travay nan reparasyon lek</a:t>
            </a:r>
            <a:r>
              <a:rPr lang="de-CH" altLang="en-US" sz="2400" kern="0" dirty="0">
                <a:latin typeface="+mj-lt"/>
                <a:cs typeface="Times New Roman" panose="02020603050405020304" pitchFamily="18" charset="0"/>
              </a:rPr>
              <a:t>ò</a:t>
            </a:r>
            <a:r>
              <a:rPr lang="fr-CH" altLang="en-US" sz="2400" dirty="0" smtClean="0">
                <a:latin typeface="+mj-lt"/>
              </a:rPr>
              <a:t>l </a:t>
            </a:r>
            <a:r>
              <a:rPr lang="fr-CH" altLang="en-US" sz="2400" dirty="0" smtClean="0"/>
              <a:t>nan kot sid </a:t>
            </a:r>
            <a:r>
              <a:rPr lang="fr-CH" altLang="en-US" sz="2400" dirty="0" err="1" smtClean="0"/>
              <a:t>peyi</a:t>
            </a:r>
            <a:r>
              <a:rPr lang="fr-CH" altLang="en-US" sz="2400" dirty="0" smtClean="0"/>
              <a:t> a,</a:t>
            </a:r>
            <a:r>
              <a:rPr lang="fr-CH" altLang="en-US" sz="2400" dirty="0"/>
              <a:t> nan </a:t>
            </a:r>
            <a:r>
              <a:rPr lang="fr-CH" altLang="en-US" sz="2400" dirty="0" err="1"/>
              <a:t>elvaj</a:t>
            </a:r>
            <a:r>
              <a:rPr lang="fr-CH" altLang="en-US" sz="2400" dirty="0"/>
              <a:t> </a:t>
            </a:r>
            <a:r>
              <a:rPr lang="fr-CH" altLang="en-US" sz="2400" dirty="0" err="1"/>
              <a:t>ak</a:t>
            </a:r>
            <a:r>
              <a:rPr lang="fr-CH" altLang="en-US" sz="2400" dirty="0"/>
              <a:t> nan agrikilti a </a:t>
            </a:r>
            <a:r>
              <a:rPr lang="fr-CH" altLang="en-US" sz="2400" dirty="0" err="1"/>
              <a:t>travè</a:t>
            </a:r>
            <a:r>
              <a:rPr lang="fr-CH" altLang="en-US" sz="2400" dirty="0"/>
              <a:t> l</a:t>
            </a:r>
            <a:r>
              <a:rPr lang="de-CH" altLang="en-US" sz="2400" dirty="0" err="1">
                <a:cs typeface="Times" panose="02020603050405020304" pitchFamily="18" charset="0"/>
              </a:rPr>
              <a:t>òt</a:t>
            </a:r>
            <a:r>
              <a:rPr lang="de-CH" altLang="en-US" sz="2400" dirty="0">
                <a:cs typeface="Times" panose="02020603050405020304" pitchFamily="18" charset="0"/>
              </a:rPr>
              <a:t> </a:t>
            </a:r>
            <a:r>
              <a:rPr lang="de-CH" altLang="en-US" sz="2400" dirty="0" err="1" smtClean="0">
                <a:cs typeface="Times" panose="02020603050405020304" pitchFamily="18" charset="0"/>
              </a:rPr>
              <a:t>pwojè</a:t>
            </a:r>
            <a:endParaRPr lang="de-CH" altLang="en-US" sz="2400" dirty="0" smtClean="0"/>
          </a:p>
          <a:p>
            <a:pPr>
              <a:spcBef>
                <a:spcPts val="1000"/>
              </a:spcBef>
              <a:tabLst>
                <a:tab pos="354013" algn="l"/>
                <a:tab pos="1619250" algn="l"/>
              </a:tabLst>
            </a:pPr>
            <a:r>
              <a:rPr lang="fr-CH" altLang="en-US" sz="2400" kern="0" dirty="0" smtClean="0"/>
              <a:t>An 2018 Anbasad la vini avèk pwojè PARHAFS nan objektif pou sip</a:t>
            </a:r>
            <a:r>
              <a:rPr lang="de-CH" altLang="en-US" sz="2400" dirty="0" smtClean="0"/>
              <a:t>ò</a:t>
            </a:r>
            <a:r>
              <a:rPr lang="fr-CH" altLang="en-US" sz="2400" kern="0" dirty="0" smtClean="0"/>
              <a:t>te moun nan Sid nan reparasyon oswa </a:t>
            </a:r>
            <a:r>
              <a:rPr lang="fr-CH" altLang="en-US" sz="2400" kern="0" dirty="0" err="1" smtClean="0"/>
              <a:t>rekonstriksyon</a:t>
            </a:r>
            <a:r>
              <a:rPr lang="fr-CH" altLang="en-US" sz="2400" kern="0" dirty="0" smtClean="0"/>
              <a:t> </a:t>
            </a:r>
            <a:r>
              <a:rPr lang="fr-CH" altLang="en-US" sz="2400" kern="0" dirty="0" err="1" smtClean="0"/>
              <a:t>kay</a:t>
            </a:r>
            <a:r>
              <a:rPr lang="fr-CH" altLang="en-US" sz="2400" kern="0" dirty="0" smtClean="0"/>
              <a:t> </a:t>
            </a:r>
          </a:p>
          <a:p>
            <a:pPr>
              <a:spcBef>
                <a:spcPts val="1000"/>
              </a:spcBef>
              <a:tabLst>
                <a:tab pos="354013" algn="l"/>
                <a:tab pos="1619250" algn="l"/>
              </a:tabLst>
            </a:pPr>
            <a:r>
              <a:rPr lang="fr-CH" altLang="en-US" sz="2400" dirty="0"/>
              <a:t>An 2018 </a:t>
            </a:r>
            <a:r>
              <a:rPr lang="fr-CH" altLang="en-US" sz="2400" dirty="0" smtClean="0"/>
              <a:t>li vini </a:t>
            </a:r>
            <a:r>
              <a:rPr lang="fr-CH" altLang="en-US" sz="2400" dirty="0"/>
              <a:t>avèk pwojè PAGAI </a:t>
            </a:r>
            <a:r>
              <a:rPr lang="fr-CH" altLang="en-US" sz="2400" dirty="0" smtClean="0"/>
              <a:t>nan </a:t>
            </a:r>
            <a:r>
              <a:rPr lang="fr-CH" altLang="en-US" sz="2400" dirty="0"/>
              <a:t>objektif pou ranfòse kapasite </a:t>
            </a:r>
            <a:r>
              <a:rPr lang="fr-CH" altLang="en-US" sz="2400" dirty="0" smtClean="0"/>
              <a:t>agrikilti moun yo</a:t>
            </a:r>
            <a:endParaRPr lang="de-CH" altLang="en-US" sz="2400" kern="0" dirty="0" smtClean="0"/>
          </a:p>
        </p:txBody>
      </p:sp>
      <p:grpSp>
        <p:nvGrpSpPr>
          <p:cNvPr id="17" name="Group 16"/>
          <p:cNvGrpSpPr/>
          <p:nvPr/>
        </p:nvGrpSpPr>
        <p:grpSpPr>
          <a:xfrm>
            <a:off x="1" y="2132856"/>
            <a:ext cx="3599962" cy="2160240"/>
            <a:chOff x="0" y="1988840"/>
            <a:chExt cx="4283968" cy="243630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708"/>
            <a:stretch/>
          </p:blipFill>
          <p:spPr>
            <a:xfrm>
              <a:off x="0" y="1988840"/>
              <a:ext cx="4283968" cy="2436301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 bwMode="auto">
            <a:xfrm>
              <a:off x="611560" y="3203451"/>
              <a:ext cx="288032" cy="288032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2843808" y="2367930"/>
              <a:ext cx="288032" cy="288032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4" name="Rectangle 3"/>
            <p:cNvSpPr txBox="1">
              <a:spLocks noChangeArrowheads="1"/>
            </p:cNvSpPr>
            <p:nvPr/>
          </p:nvSpPr>
          <p:spPr bwMode="auto">
            <a:xfrm>
              <a:off x="1987487" y="2344000"/>
              <a:ext cx="916145" cy="3600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B2B2B2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C0C0C0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spcBef>
                  <a:spcPts val="1000"/>
                </a:spcBef>
                <a:buNone/>
                <a:tabLst>
                  <a:tab pos="354013" algn="l"/>
                  <a:tab pos="1619250" algn="l"/>
                </a:tabLst>
              </a:pPr>
              <a:r>
                <a:rPr lang="de-CH" altLang="en-US" sz="2000" dirty="0" smtClean="0">
                  <a:solidFill>
                    <a:srgbClr val="FF0000"/>
                  </a:solidFill>
                </a:rPr>
                <a:t>Suisse</a:t>
              </a:r>
              <a:endParaRPr lang="de-CH" altLang="en-US" sz="2000" kern="0" dirty="0">
                <a:solidFill>
                  <a:srgbClr val="FF0000"/>
                </a:solidFill>
              </a:endParaRPr>
            </a:p>
          </p:txBody>
        </p:sp>
        <p:sp>
          <p:nvSpPr>
            <p:cNvPr id="16" name="Rectangle 3"/>
            <p:cNvSpPr txBox="1">
              <a:spLocks noChangeArrowheads="1"/>
            </p:cNvSpPr>
            <p:nvPr/>
          </p:nvSpPr>
          <p:spPr bwMode="auto">
            <a:xfrm>
              <a:off x="971600" y="3052006"/>
              <a:ext cx="792088" cy="3600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B2B2B2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C0C0C0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spcBef>
                  <a:spcPts val="1000"/>
                </a:spcBef>
                <a:buNone/>
                <a:tabLst>
                  <a:tab pos="354013" algn="l"/>
                  <a:tab pos="1619250" algn="l"/>
                </a:tabLst>
              </a:pPr>
              <a:r>
                <a:rPr lang="de-CH" altLang="en-US" sz="2000" dirty="0" smtClean="0">
                  <a:solidFill>
                    <a:srgbClr val="FF0000"/>
                  </a:solidFill>
                </a:rPr>
                <a:t>Haïti</a:t>
              </a:r>
              <a:endParaRPr lang="de-CH" altLang="en-US" sz="2000" kern="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277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4484428"/>
              </p:ext>
            </p:extLst>
          </p:nvPr>
        </p:nvGraphicFramePr>
        <p:xfrm>
          <a:off x="2627784" y="471911"/>
          <a:ext cx="6229350" cy="15240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384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67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Ambassade de Suisse en République d’</a:t>
                      </a:r>
                      <a:r>
                        <a:rPr lang="fr-FR" sz="10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Haïti</a:t>
                      </a: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049" name="Picture 1" descr="Bund_RGB_p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16" y="289072"/>
            <a:ext cx="2078707" cy="50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45370" y="1916832"/>
            <a:ext cx="7387070" cy="461665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endParaRPr lang="fr-FR" i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539552" y="1196753"/>
            <a:ext cx="8218686" cy="545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5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defTabSz="1289050">
              <a:lnSpc>
                <a:spcPct val="90000"/>
              </a:lnSpc>
              <a:spcAft>
                <a:spcPct val="35000"/>
              </a:spcAft>
            </a:pPr>
            <a:r>
              <a:rPr lang="fr-FR" sz="3200" dirty="0"/>
              <a:t>RAPÈL</a:t>
            </a:r>
          </a:p>
          <a:p>
            <a:pPr lvl="0" defTabSz="1289050">
              <a:lnSpc>
                <a:spcPct val="90000"/>
              </a:lnSpc>
              <a:spcAft>
                <a:spcPct val="35000"/>
              </a:spcAft>
            </a:pPr>
            <a:r>
              <a:rPr lang="fr-CH" altLang="en-US" sz="2800" kern="0" dirty="0" smtClean="0"/>
              <a:t/>
            </a:r>
            <a:br>
              <a:rPr lang="fr-CH" altLang="en-US" sz="2800" kern="0" dirty="0" smtClean="0"/>
            </a:br>
            <a:r>
              <a:rPr lang="de-CH" altLang="en-US" kern="0" dirty="0" smtClean="0"/>
              <a:t/>
            </a:r>
            <a:br>
              <a:rPr lang="de-CH" altLang="en-US" kern="0" dirty="0" smtClean="0"/>
            </a:br>
            <a:endParaRPr lang="de-CH" kern="0" dirty="0"/>
          </a:p>
        </p:txBody>
      </p:sp>
      <p:sp>
        <p:nvSpPr>
          <p:cNvPr id="18" name="Rectangle 17"/>
          <p:cNvSpPr/>
          <p:nvPr/>
        </p:nvSpPr>
        <p:spPr>
          <a:xfrm>
            <a:off x="1043608" y="1793779"/>
            <a:ext cx="7272808" cy="4401205"/>
          </a:xfrm>
          <a:prstGeom prst="rect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fr-FR" sz="2800" i="1" dirty="0" smtClean="0">
                <a:latin typeface="+mj-lt"/>
                <a:cs typeface="Arial" panose="020B0604020202020204" pitchFamily="34" charset="0"/>
              </a:rPr>
              <a:t>Fanmi yo dwe bay materyo lokal yo ka jwenn nan lokalite yo</a:t>
            </a:r>
            <a:endParaRPr lang="fr-FR" sz="2800" i="1" dirty="0">
              <a:latin typeface="+mj-lt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fr-FR" sz="2800" i="1" dirty="0" smtClean="0">
                <a:latin typeface="+mj-lt"/>
                <a:cs typeface="Arial" panose="020B0604020202020204" pitchFamily="34" charset="0"/>
              </a:rPr>
              <a:t>Se fanmi an ki responsab transpò ak estokaj materyo yo ak bon jan siveyans 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800" i="1" dirty="0" smtClean="0">
                <a:latin typeface="+mj-lt"/>
                <a:cs typeface="Arial" panose="020B0604020202020204" pitchFamily="34" charset="0"/>
              </a:rPr>
              <a:t>Pwojè a pap bay fanmi yo lajan pou transpò materyo 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800" i="1" dirty="0" smtClean="0">
                <a:latin typeface="+mj-lt"/>
                <a:cs typeface="Arial" panose="020B0604020202020204" pitchFamily="34" charset="0"/>
              </a:rPr>
              <a:t>Pwojè a </a:t>
            </a:r>
            <a:r>
              <a:rPr lang="fr-FR" sz="2800" i="1" dirty="0">
                <a:latin typeface="+mj-lt"/>
                <a:cs typeface="Arial" panose="020B0604020202020204" pitchFamily="34" charset="0"/>
              </a:rPr>
              <a:t>pap </a:t>
            </a:r>
            <a:r>
              <a:rPr lang="fr-FR" sz="2800" i="1" dirty="0" smtClean="0">
                <a:latin typeface="+mj-lt"/>
                <a:cs typeface="Arial" panose="020B0604020202020204" pitchFamily="34" charset="0"/>
              </a:rPr>
              <a:t>ranplase okenn materyo ki pèdi, oswa gate paskel te mal </a:t>
            </a:r>
            <a:r>
              <a:rPr lang="fr-FR" sz="2800" i="1" dirty="0">
                <a:latin typeface="+mj-lt"/>
                <a:cs typeface="Arial" panose="020B0604020202020204" pitchFamily="34" charset="0"/>
              </a:rPr>
              <a:t>estoke </a:t>
            </a:r>
            <a:endParaRPr lang="fr-FR" sz="2800" i="1" dirty="0" smtClean="0">
              <a:latin typeface="+mj-lt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fr-FR" sz="2800" i="1" dirty="0" smtClean="0">
                <a:latin typeface="+mj-lt"/>
                <a:cs typeface="Arial" panose="020B0604020202020204" pitchFamily="34" charset="0"/>
              </a:rPr>
              <a:t>Si gen materyo ki pèdi pwojè a ap kanpe chantye a</a:t>
            </a:r>
          </a:p>
        </p:txBody>
      </p:sp>
    </p:spTree>
    <p:extLst>
      <p:ext uri="{BB962C8B-B14F-4D97-AF65-F5344CB8AC3E}">
        <p14:creationId xmlns:p14="http://schemas.microsoft.com/office/powerpoint/2010/main" val="168074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4484428"/>
              </p:ext>
            </p:extLst>
          </p:nvPr>
        </p:nvGraphicFramePr>
        <p:xfrm>
          <a:off x="2627784" y="471911"/>
          <a:ext cx="6229350" cy="15240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384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67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Ambassade de Suisse en République d’</a:t>
                      </a:r>
                      <a:r>
                        <a:rPr lang="fr-FR" sz="10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Haïti</a:t>
                      </a: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049" name="Picture 1" descr="Bund_RGB_p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16" y="289072"/>
            <a:ext cx="2078707" cy="50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45370" y="1916832"/>
            <a:ext cx="7387070" cy="461665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endParaRPr lang="fr-FR" i="1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7" name="VID-20220410-WA00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43808" y="1124744"/>
            <a:ext cx="2882557" cy="559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99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 mute="1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4554758"/>
              </p:ext>
            </p:extLst>
          </p:nvPr>
        </p:nvGraphicFramePr>
        <p:xfrm>
          <a:off x="2699792" y="416913"/>
          <a:ext cx="6229350" cy="15240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384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67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Ambassade de Suisse en République d’</a:t>
                      </a:r>
                      <a:r>
                        <a:rPr lang="fr-FR" sz="10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Haïti</a:t>
                      </a: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049" name="Picture 1" descr="Bund_RGB_p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16" y="289072"/>
            <a:ext cx="2078707" cy="50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63688" y="3014227"/>
            <a:ext cx="5544616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3200" b="1" dirty="0" smtClean="0">
                <a:latin typeface="+mj-lt"/>
              </a:rPr>
              <a:t>MÈSI TOUT MOUN...!</a:t>
            </a:r>
          </a:p>
        </p:txBody>
      </p:sp>
    </p:spTree>
    <p:extLst>
      <p:ext uri="{BB962C8B-B14F-4D97-AF65-F5344CB8AC3E}">
        <p14:creationId xmlns:p14="http://schemas.microsoft.com/office/powerpoint/2010/main" val="349435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Bund_RGB_p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16" y="289072"/>
            <a:ext cx="2078707" cy="50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74390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Gill Sans MT"/>
                <a:cs typeface="Times New Roman" pitchFamily="18" charset="0"/>
              </a:rPr>
              <a:t/>
            </a:r>
            <a:br>
              <a:rPr kumimoji="0" lang="fr-FR" alt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Gill Sans MT"/>
                <a:cs typeface="Times New Roman" pitchFamily="18" charset="0"/>
              </a:rPr>
            </a:br>
            <a:endParaRPr kumimoji="0" lang="fr-FR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2166983"/>
              </p:ext>
            </p:extLst>
          </p:nvPr>
        </p:nvGraphicFramePr>
        <p:xfrm>
          <a:off x="2627784" y="463193"/>
          <a:ext cx="6229350" cy="15240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384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67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Ambassade de Suisse en République d’</a:t>
                      </a:r>
                      <a:r>
                        <a:rPr lang="fr-FR" sz="10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Haïti</a:t>
                      </a: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475656" y="1042238"/>
            <a:ext cx="7461250" cy="989013"/>
          </a:xfrm>
          <a:noFill/>
        </p:spPr>
        <p:txBody>
          <a:bodyPr/>
          <a:lstStyle/>
          <a:p>
            <a:r>
              <a:rPr lang="de-CH" altLang="en-US" dirty="0" smtClean="0"/>
              <a:t>Entwodiksyon Anbasad Swis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139953" y="1772816"/>
            <a:ext cx="4796954" cy="537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 algn="just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354013" algn="l"/>
                <a:tab pos="1619250" algn="l"/>
              </a:tabLst>
            </a:pPr>
            <a:r>
              <a:rPr lang="fr-CH" altLang="en-US" sz="2400" dirty="0" smtClean="0"/>
              <a:t>An </a:t>
            </a:r>
            <a:r>
              <a:rPr lang="fr-CH" altLang="en-US" sz="2400" dirty="0"/>
              <a:t>2017 li vini avèk pwojè PAGODE nan objektif pou </a:t>
            </a:r>
            <a:r>
              <a:rPr lang="fr-CH" altLang="en-US" sz="2400" dirty="0" err="1"/>
              <a:t>kontribye</a:t>
            </a:r>
            <a:r>
              <a:rPr lang="fr-CH" altLang="en-US" sz="2400" dirty="0"/>
              <a:t> nan </a:t>
            </a:r>
            <a:r>
              <a:rPr lang="fr-CH" altLang="en-US" sz="2400" dirty="0" err="1"/>
              <a:t>devlopman</a:t>
            </a:r>
            <a:r>
              <a:rPr lang="fr-CH" altLang="en-US" sz="2400" dirty="0"/>
              <a:t> </a:t>
            </a:r>
            <a:r>
              <a:rPr lang="fr-CH" altLang="en-US" sz="2400" dirty="0" err="1"/>
              <a:t>komin</a:t>
            </a:r>
            <a:r>
              <a:rPr lang="fr-CH" altLang="en-US" sz="2400" dirty="0"/>
              <a:t> yo</a:t>
            </a:r>
            <a:endParaRPr lang="de-CH" altLang="en-US" sz="2400" dirty="0"/>
          </a:p>
          <a:p>
            <a:pPr marL="457200" indent="-457200" algn="just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354013" algn="l"/>
                <a:tab pos="1619250" algn="l"/>
              </a:tabLst>
            </a:pPr>
            <a:r>
              <a:rPr lang="fr-CH" altLang="en-US" sz="2400" dirty="0"/>
              <a:t>Aprè </a:t>
            </a:r>
            <a:r>
              <a:rPr lang="fr-CH" altLang="en-US" sz="2400" dirty="0" err="1"/>
              <a:t>tranblemann</a:t>
            </a:r>
            <a:r>
              <a:rPr lang="fr-CH" altLang="en-US" sz="2400" dirty="0"/>
              <a:t> </a:t>
            </a:r>
            <a:r>
              <a:rPr lang="fr-CH" altLang="en-US" sz="2400" dirty="0" err="1"/>
              <a:t>tè</a:t>
            </a:r>
            <a:r>
              <a:rPr lang="fr-CH" altLang="en-US" sz="2400" dirty="0"/>
              <a:t> 14</a:t>
            </a:r>
            <a:r>
              <a:rPr lang="de-CH" altLang="en-US" sz="2400" dirty="0"/>
              <a:t> </a:t>
            </a:r>
            <a:r>
              <a:rPr lang="de-CH" altLang="en-US" sz="2400" dirty="0" err="1"/>
              <a:t>dawout</a:t>
            </a:r>
            <a:r>
              <a:rPr lang="de-CH" altLang="en-US" sz="2400" dirty="0"/>
              <a:t> </a:t>
            </a:r>
            <a:r>
              <a:rPr lang="fr-CH" altLang="en-US" sz="2400" dirty="0"/>
              <a:t>2021 an Anbasad la </a:t>
            </a:r>
            <a:r>
              <a:rPr lang="fr-CH" altLang="en-US" sz="2400" dirty="0" err="1"/>
              <a:t>lanse</a:t>
            </a:r>
            <a:r>
              <a:rPr lang="fr-CH" altLang="en-US" sz="2400" dirty="0"/>
              <a:t> </a:t>
            </a:r>
            <a:r>
              <a:rPr lang="fr-CH" altLang="en-US" sz="2400" dirty="0" err="1"/>
              <a:t>dezyèm</a:t>
            </a:r>
            <a:r>
              <a:rPr lang="fr-CH" altLang="en-US" sz="2400" dirty="0"/>
              <a:t> </a:t>
            </a:r>
            <a:r>
              <a:rPr lang="fr-CH" altLang="en-US" sz="2400" dirty="0" err="1"/>
              <a:t>faz</a:t>
            </a:r>
            <a:r>
              <a:rPr lang="fr-CH" altLang="en-US" sz="2400" dirty="0"/>
              <a:t> pwojè PARHAFS la nan </a:t>
            </a:r>
            <a:r>
              <a:rPr lang="fr-CH" altLang="en-US" sz="2400" dirty="0" err="1"/>
              <a:t>menm</a:t>
            </a:r>
            <a:r>
              <a:rPr lang="fr-CH" altLang="en-US" sz="2400" dirty="0"/>
              <a:t> objektif </a:t>
            </a:r>
            <a:r>
              <a:rPr lang="fr-CH" altLang="en-US" sz="2400" dirty="0" smtClean="0"/>
              <a:t>la</a:t>
            </a:r>
          </a:p>
          <a:p>
            <a:pPr marL="0" indent="0" algn="just">
              <a:spcBef>
                <a:spcPts val="1000"/>
              </a:spcBef>
              <a:buNone/>
              <a:tabLst>
                <a:tab pos="354013" algn="l"/>
                <a:tab pos="1619250" algn="l"/>
              </a:tabLst>
            </a:pPr>
            <a:endParaRPr lang="fr-CH" altLang="en-US" sz="2400" dirty="0"/>
          </a:p>
        </p:txBody>
      </p:sp>
      <p:pic>
        <p:nvPicPr>
          <p:cNvPr id="18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87" y="2031251"/>
            <a:ext cx="3645333" cy="179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46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Bund_RGB_p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16" y="289072"/>
            <a:ext cx="2078707" cy="50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74390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Gill Sans MT"/>
                <a:cs typeface="Times New Roman" pitchFamily="18" charset="0"/>
              </a:rPr>
              <a:t/>
            </a:r>
            <a:br>
              <a:rPr kumimoji="0" lang="fr-FR" alt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Gill Sans MT"/>
                <a:cs typeface="Times New Roman" pitchFamily="18" charset="0"/>
              </a:rPr>
            </a:br>
            <a:endParaRPr kumimoji="0" lang="fr-FR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1551365"/>
              </p:ext>
            </p:extLst>
          </p:nvPr>
        </p:nvGraphicFramePr>
        <p:xfrm>
          <a:off x="2419524" y="393700"/>
          <a:ext cx="6229350" cy="15240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384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67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Ambassade de Suisse en République d’</a:t>
                      </a:r>
                      <a:r>
                        <a:rPr lang="fr-FR" sz="10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Haïti</a:t>
                      </a: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987250"/>
            <a:ext cx="8856984" cy="545817"/>
          </a:xfrm>
          <a:noFill/>
        </p:spPr>
        <p:txBody>
          <a:bodyPr/>
          <a:lstStyle/>
          <a:p>
            <a:pPr algn="ctr"/>
            <a:r>
              <a:rPr lang="de-CH" altLang="en-US" dirty="0" smtClean="0"/>
              <a:t>Entwodiksyon dezyèm faz pwojè PARHAFS 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539553" y="1533067"/>
            <a:ext cx="8496943" cy="5905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spcBef>
                <a:spcPts val="1000"/>
              </a:spcBef>
              <a:tabLst>
                <a:tab pos="354013" algn="l"/>
                <a:tab pos="1619250" algn="l"/>
              </a:tabLst>
            </a:pPr>
            <a:r>
              <a:rPr lang="de-CH" altLang="en-US" sz="2400" dirty="0" err="1">
                <a:cs typeface="Times" panose="02020603050405020304" pitchFamily="18" charset="0"/>
              </a:rPr>
              <a:t>Pwojè</a:t>
            </a:r>
            <a:r>
              <a:rPr lang="de-CH" altLang="en-US" sz="2400" dirty="0">
                <a:cs typeface="Times" panose="02020603050405020304" pitchFamily="18" charset="0"/>
              </a:rPr>
              <a:t> </a:t>
            </a:r>
            <a:r>
              <a:rPr lang="de-CH" altLang="en-US" sz="2400" dirty="0" err="1">
                <a:cs typeface="Times" panose="02020603050405020304" pitchFamily="18" charset="0"/>
              </a:rPr>
              <a:t>apwi</a:t>
            </a:r>
            <a:r>
              <a:rPr lang="de-CH" altLang="en-US" sz="2400" dirty="0">
                <a:cs typeface="Times" panose="02020603050405020304" pitchFamily="18" charset="0"/>
              </a:rPr>
              <a:t> </a:t>
            </a:r>
            <a:r>
              <a:rPr lang="de-CH" altLang="en-US" sz="2400" dirty="0" err="1">
                <a:cs typeface="Times" panose="02020603050405020304" pitchFamily="18" charset="0"/>
              </a:rPr>
              <a:t>pou</a:t>
            </a:r>
            <a:r>
              <a:rPr lang="de-CH" altLang="en-US" sz="2400" dirty="0">
                <a:cs typeface="Times" panose="02020603050405020304" pitchFamily="18" charset="0"/>
              </a:rPr>
              <a:t> </a:t>
            </a:r>
            <a:r>
              <a:rPr lang="de-CH" altLang="en-US" sz="2400" dirty="0" err="1">
                <a:cs typeface="Times" panose="02020603050405020304" pitchFamily="18" charset="0"/>
              </a:rPr>
              <a:t>rekonstwi</a:t>
            </a:r>
            <a:r>
              <a:rPr lang="de-CH" altLang="en-US" sz="2400" dirty="0">
                <a:cs typeface="Times" panose="02020603050405020304" pitchFamily="18" charset="0"/>
              </a:rPr>
              <a:t> </a:t>
            </a:r>
            <a:r>
              <a:rPr lang="de-CH" altLang="en-US" sz="2400" dirty="0" err="1">
                <a:cs typeface="Times" panose="02020603050405020304" pitchFamily="18" charset="0"/>
              </a:rPr>
              <a:t>kay</a:t>
            </a:r>
            <a:r>
              <a:rPr lang="de-CH" altLang="en-US" sz="2400" dirty="0">
                <a:cs typeface="Times" panose="02020603050405020304" pitchFamily="18" charset="0"/>
              </a:rPr>
              <a:t> </a:t>
            </a:r>
            <a:r>
              <a:rPr lang="de-CH" altLang="en-US" sz="2400" dirty="0" err="1">
                <a:cs typeface="Times" panose="02020603050405020304" pitchFamily="18" charset="0"/>
              </a:rPr>
              <a:t>ak</a:t>
            </a:r>
            <a:r>
              <a:rPr lang="de-CH" altLang="en-US" sz="2400" dirty="0">
                <a:cs typeface="Times" panose="02020603050405020304" pitchFamily="18" charset="0"/>
              </a:rPr>
              <a:t> </a:t>
            </a:r>
            <a:r>
              <a:rPr lang="de-CH" altLang="en-US" sz="2400" dirty="0" err="1">
                <a:cs typeface="Times" panose="02020603050405020304" pitchFamily="18" charset="0"/>
              </a:rPr>
              <a:t>fè</a:t>
            </a:r>
            <a:r>
              <a:rPr lang="de-CH" altLang="en-US" sz="2400" dirty="0">
                <a:cs typeface="Times" panose="02020603050405020304" pitchFamily="18" charset="0"/>
              </a:rPr>
              <a:t> </a:t>
            </a:r>
            <a:r>
              <a:rPr lang="de-CH" altLang="en-US" sz="2400" dirty="0" err="1">
                <a:cs typeface="Times" panose="02020603050405020304" pitchFamily="18" charset="0"/>
              </a:rPr>
              <a:t>fòmasyon</a:t>
            </a:r>
            <a:r>
              <a:rPr lang="de-CH" altLang="en-US" sz="2400" dirty="0">
                <a:cs typeface="Times" panose="02020603050405020304" pitchFamily="18" charset="0"/>
              </a:rPr>
              <a:t> </a:t>
            </a:r>
            <a:r>
              <a:rPr lang="de-CH" altLang="en-US" sz="2400" dirty="0" err="1">
                <a:cs typeface="Times" panose="02020603050405020304" pitchFamily="18" charset="0"/>
              </a:rPr>
              <a:t>nan</a:t>
            </a:r>
            <a:r>
              <a:rPr lang="de-CH" altLang="en-US" sz="2400" dirty="0">
                <a:cs typeface="Times" panose="02020603050405020304" pitchFamily="18" charset="0"/>
              </a:rPr>
              <a:t> </a:t>
            </a:r>
            <a:r>
              <a:rPr lang="de-CH" altLang="en-US" sz="2400" dirty="0" err="1">
                <a:cs typeface="Times" panose="02020603050405020304" pitchFamily="18" charset="0"/>
              </a:rPr>
              <a:t>sid</a:t>
            </a:r>
            <a:r>
              <a:rPr lang="de-CH" altLang="en-US" sz="2400" dirty="0">
                <a:cs typeface="Times" panose="02020603050405020304" pitchFamily="18" charset="0"/>
              </a:rPr>
              <a:t> </a:t>
            </a:r>
            <a:r>
              <a:rPr lang="de-CH" altLang="en-US" sz="2400" dirty="0" err="1">
                <a:cs typeface="Times" panose="02020603050405020304" pitchFamily="18" charset="0"/>
              </a:rPr>
              <a:t>peyi</a:t>
            </a:r>
            <a:r>
              <a:rPr lang="de-CH" altLang="en-US" sz="2400" dirty="0">
                <a:cs typeface="Times" panose="02020603050405020304" pitchFamily="18" charset="0"/>
              </a:rPr>
              <a:t> </a:t>
            </a:r>
            <a:r>
              <a:rPr lang="de-CH" altLang="en-US" sz="2400" dirty="0" err="1">
                <a:cs typeface="Times" panose="02020603050405020304" pitchFamily="18" charset="0"/>
              </a:rPr>
              <a:t>Dayiti</a:t>
            </a:r>
            <a:r>
              <a:rPr lang="de-CH" altLang="en-US" sz="2400" dirty="0">
                <a:cs typeface="Times" panose="02020603050405020304" pitchFamily="18" charset="0"/>
              </a:rPr>
              <a:t> </a:t>
            </a:r>
            <a:r>
              <a:rPr lang="de-CH" altLang="en-US" sz="2400" dirty="0" err="1">
                <a:cs typeface="Times" panose="02020603050405020304" pitchFamily="18" charset="0"/>
              </a:rPr>
              <a:t>aprè</a:t>
            </a:r>
            <a:r>
              <a:rPr lang="de-CH" altLang="en-US" sz="2400" dirty="0">
                <a:cs typeface="Times" panose="02020603050405020304" pitchFamily="18" charset="0"/>
              </a:rPr>
              <a:t> </a:t>
            </a:r>
            <a:r>
              <a:rPr lang="de-CH" altLang="en-US" sz="2400" dirty="0" err="1">
                <a:cs typeface="Times" panose="02020603050405020304" pitchFamily="18" charset="0"/>
              </a:rPr>
              <a:t>siklòn</a:t>
            </a:r>
            <a:r>
              <a:rPr lang="de-CH" altLang="en-US" sz="2400" dirty="0">
                <a:cs typeface="Times" panose="02020603050405020304" pitchFamily="18" charset="0"/>
              </a:rPr>
              <a:t> Matthew </a:t>
            </a:r>
            <a:r>
              <a:rPr lang="de-CH" altLang="en-US" sz="2400" dirty="0" err="1">
                <a:cs typeface="Times" panose="02020603050405020304" pitchFamily="18" charset="0"/>
              </a:rPr>
              <a:t>ak</a:t>
            </a:r>
            <a:r>
              <a:rPr lang="de-CH" altLang="en-US" sz="2400" dirty="0">
                <a:cs typeface="Times" panose="02020603050405020304" pitchFamily="18" charset="0"/>
              </a:rPr>
              <a:t> </a:t>
            </a:r>
            <a:r>
              <a:rPr lang="de-CH" altLang="en-US" sz="2400" dirty="0" err="1">
                <a:cs typeface="Times" panose="02020603050405020304" pitchFamily="18" charset="0"/>
              </a:rPr>
              <a:t>tranblemann</a:t>
            </a:r>
            <a:r>
              <a:rPr lang="de-CH" altLang="en-US" sz="2400" dirty="0">
                <a:cs typeface="Times" panose="02020603050405020304" pitchFamily="18" charset="0"/>
              </a:rPr>
              <a:t> </a:t>
            </a:r>
            <a:r>
              <a:rPr lang="de-CH" altLang="en-US" sz="2400" dirty="0" err="1">
                <a:cs typeface="Times" panose="02020603050405020304" pitchFamily="18" charset="0"/>
              </a:rPr>
              <a:t>tè</a:t>
            </a:r>
            <a:r>
              <a:rPr lang="de-CH" altLang="en-US" sz="2400" dirty="0">
                <a:cs typeface="Times" panose="02020603050405020304" pitchFamily="18" charset="0"/>
              </a:rPr>
              <a:t> 14 </a:t>
            </a:r>
            <a:r>
              <a:rPr lang="de-CH" altLang="en-US" sz="2400" dirty="0" err="1">
                <a:cs typeface="Times" panose="02020603050405020304" pitchFamily="18" charset="0"/>
              </a:rPr>
              <a:t>dawout</a:t>
            </a:r>
            <a:r>
              <a:rPr lang="de-CH" altLang="en-US" sz="2400" dirty="0">
                <a:cs typeface="Times" panose="02020603050405020304" pitchFamily="18" charset="0"/>
              </a:rPr>
              <a:t> la </a:t>
            </a:r>
          </a:p>
          <a:p>
            <a:pPr algn="just" defTabSz="523875">
              <a:spcBef>
                <a:spcPts val="1000"/>
              </a:spcBef>
              <a:tabLst>
                <a:tab pos="1438275" algn="l"/>
              </a:tabLst>
            </a:pPr>
            <a:r>
              <a:rPr lang="de-CH" altLang="en-US" sz="2400" dirty="0" err="1">
                <a:cs typeface="Times" panose="02020603050405020304" pitchFamily="18" charset="0"/>
              </a:rPr>
              <a:t>Objektif</a:t>
            </a:r>
            <a:r>
              <a:rPr lang="de-CH" altLang="en-US" sz="2400" dirty="0">
                <a:cs typeface="Times" panose="02020603050405020304" pitchFamily="18" charset="0"/>
              </a:rPr>
              <a:t> la se </a:t>
            </a:r>
            <a:r>
              <a:rPr lang="de-CH" altLang="en-US" sz="2400" dirty="0" err="1">
                <a:cs typeface="Times" panose="02020603050405020304" pitchFamily="18" charset="0"/>
              </a:rPr>
              <a:t>pou</a:t>
            </a:r>
            <a:r>
              <a:rPr lang="de-CH" altLang="en-US" sz="2400" dirty="0">
                <a:cs typeface="Times" panose="02020603050405020304" pitchFamily="18" charset="0"/>
              </a:rPr>
              <a:t> rann </a:t>
            </a:r>
            <a:r>
              <a:rPr lang="de-CH" altLang="en-US" sz="2400" dirty="0" err="1">
                <a:cs typeface="Times" panose="02020603050405020304" pitchFamily="18" charset="0"/>
              </a:rPr>
              <a:t>komin</a:t>
            </a:r>
            <a:r>
              <a:rPr lang="de-CH" altLang="en-US" sz="2400" dirty="0">
                <a:cs typeface="Times" panose="02020603050405020304" pitchFamily="18" charset="0"/>
              </a:rPr>
              <a:t> </a:t>
            </a:r>
            <a:r>
              <a:rPr lang="de-CH" altLang="en-US" sz="2400" dirty="0" err="1">
                <a:cs typeface="Times" panose="02020603050405020304" pitchFamily="18" charset="0"/>
              </a:rPr>
              <a:t>yo</a:t>
            </a:r>
            <a:r>
              <a:rPr lang="de-CH" altLang="en-US" sz="2400" dirty="0">
                <a:cs typeface="Times" panose="02020603050405020304" pitchFamily="18" charset="0"/>
              </a:rPr>
              <a:t> </a:t>
            </a:r>
            <a:r>
              <a:rPr lang="de-CH" altLang="en-US" sz="2400" dirty="0" err="1">
                <a:cs typeface="Times" panose="02020603050405020304" pitchFamily="18" charset="0"/>
              </a:rPr>
              <a:t>pi</a:t>
            </a:r>
            <a:r>
              <a:rPr lang="de-CH" altLang="en-US" sz="2400" dirty="0">
                <a:cs typeface="Times" panose="02020603050405020304" pitchFamily="18" charset="0"/>
              </a:rPr>
              <a:t> </a:t>
            </a:r>
            <a:r>
              <a:rPr lang="de-CH" altLang="en-US" sz="2400" dirty="0" err="1">
                <a:cs typeface="Times" panose="02020603050405020304" pitchFamily="18" charset="0"/>
              </a:rPr>
              <a:t>rezistan</a:t>
            </a:r>
            <a:r>
              <a:rPr lang="de-CH" altLang="en-US" sz="2400" dirty="0">
                <a:cs typeface="Times" panose="02020603050405020304" pitchFamily="18" charset="0"/>
              </a:rPr>
              <a:t> </a:t>
            </a:r>
            <a:r>
              <a:rPr lang="de-CH" altLang="en-US" sz="2400" dirty="0" err="1">
                <a:cs typeface="Times" panose="02020603050405020304" pitchFamily="18" charset="0"/>
              </a:rPr>
              <a:t>pou</a:t>
            </a:r>
            <a:r>
              <a:rPr lang="de-CH" altLang="en-US" sz="2400" dirty="0">
                <a:cs typeface="Times" panose="02020603050405020304" pitchFamily="18" charset="0"/>
              </a:rPr>
              <a:t> </a:t>
            </a:r>
            <a:r>
              <a:rPr lang="de-CH" altLang="en-US" sz="2400" dirty="0" err="1">
                <a:cs typeface="Times" panose="02020603050405020304" pitchFamily="18" charset="0"/>
              </a:rPr>
              <a:t>yo</a:t>
            </a:r>
            <a:r>
              <a:rPr lang="de-CH" altLang="en-US" sz="2400" dirty="0">
                <a:cs typeface="Times" panose="02020603050405020304" pitchFamily="18" charset="0"/>
              </a:rPr>
              <a:t> </a:t>
            </a:r>
            <a:r>
              <a:rPr lang="de-CH" altLang="en-US" sz="2400" dirty="0" err="1">
                <a:cs typeface="Times" panose="02020603050405020304" pitchFamily="18" charset="0"/>
              </a:rPr>
              <a:t>ka</a:t>
            </a:r>
            <a:r>
              <a:rPr lang="de-CH" altLang="en-US" sz="2400" dirty="0">
                <a:cs typeface="Times" panose="02020603050405020304" pitchFamily="18" charset="0"/>
              </a:rPr>
              <a:t> </a:t>
            </a:r>
            <a:r>
              <a:rPr lang="de-CH" altLang="en-US" sz="2400" dirty="0" err="1">
                <a:cs typeface="Times" panose="02020603050405020304" pitchFamily="18" charset="0"/>
              </a:rPr>
              <a:t>fè</a:t>
            </a:r>
            <a:r>
              <a:rPr lang="de-CH" altLang="en-US" sz="2400" dirty="0">
                <a:cs typeface="Times" panose="02020603050405020304" pitchFamily="18" charset="0"/>
              </a:rPr>
              <a:t> fas </a:t>
            </a:r>
            <a:r>
              <a:rPr lang="de-CH" altLang="en-US" sz="2400" dirty="0" err="1">
                <a:cs typeface="Times" panose="02020603050405020304" pitchFamily="18" charset="0"/>
              </a:rPr>
              <a:t>ak</a:t>
            </a:r>
            <a:r>
              <a:rPr lang="de-CH" altLang="en-US" sz="2400" dirty="0">
                <a:cs typeface="Times" panose="02020603050405020304" pitchFamily="18" charset="0"/>
              </a:rPr>
              <a:t> </a:t>
            </a:r>
            <a:r>
              <a:rPr lang="de-CH" altLang="en-US" sz="2400" dirty="0" err="1">
                <a:cs typeface="Times" panose="02020603050405020304" pitchFamily="18" charset="0"/>
              </a:rPr>
              <a:t>katatwòf</a:t>
            </a:r>
            <a:r>
              <a:rPr lang="de-CH" altLang="en-US" sz="2400" dirty="0">
                <a:cs typeface="Times" panose="02020603050405020304" pitchFamily="18" charset="0"/>
              </a:rPr>
              <a:t> </a:t>
            </a:r>
            <a:r>
              <a:rPr lang="de-CH" altLang="en-US" sz="2400" dirty="0" err="1">
                <a:cs typeface="Times" panose="02020603050405020304" pitchFamily="18" charset="0"/>
              </a:rPr>
              <a:t>natirèl</a:t>
            </a:r>
            <a:r>
              <a:rPr lang="de-CH" altLang="en-US" sz="2400" dirty="0">
                <a:cs typeface="Times" panose="02020603050405020304" pitchFamily="18" charset="0"/>
              </a:rPr>
              <a:t> </a:t>
            </a:r>
            <a:r>
              <a:rPr lang="de-CH" altLang="en-US" sz="2400" dirty="0" err="1">
                <a:cs typeface="Times" panose="02020603050405020304" pitchFamily="18" charset="0"/>
              </a:rPr>
              <a:t>yo</a:t>
            </a:r>
            <a:r>
              <a:rPr lang="de-CH" altLang="en-US" sz="2400" dirty="0">
                <a:cs typeface="Times" panose="02020603050405020304" pitchFamily="18" charset="0"/>
              </a:rPr>
              <a:t> </a:t>
            </a:r>
            <a:r>
              <a:rPr lang="de-CH" altLang="en-US" sz="2400" dirty="0" err="1">
                <a:cs typeface="Times" panose="02020603050405020304" pitchFamily="18" charset="0"/>
              </a:rPr>
              <a:t>epi</a:t>
            </a:r>
            <a:r>
              <a:rPr lang="de-CH" altLang="en-US" sz="2400" dirty="0">
                <a:cs typeface="Times" panose="02020603050405020304" pitchFamily="18" charset="0"/>
              </a:rPr>
              <a:t> </a:t>
            </a:r>
            <a:r>
              <a:rPr lang="de-CH" altLang="en-US" sz="2400" dirty="0" err="1">
                <a:cs typeface="Times" panose="02020603050405020304" pitchFamily="18" charset="0"/>
              </a:rPr>
              <a:t>ede</a:t>
            </a:r>
            <a:r>
              <a:rPr lang="de-CH" altLang="en-US" sz="2400" dirty="0">
                <a:cs typeface="Times" panose="02020603050405020304" pitchFamily="18" charset="0"/>
              </a:rPr>
              <a:t> </a:t>
            </a:r>
            <a:r>
              <a:rPr lang="de-CH" altLang="en-US" sz="2400" dirty="0" err="1">
                <a:cs typeface="Times" panose="02020603050405020304" pitchFamily="18" charset="0"/>
              </a:rPr>
              <a:t>asosiyasyon</a:t>
            </a:r>
            <a:r>
              <a:rPr lang="de-CH" altLang="en-US" sz="2400" dirty="0">
                <a:cs typeface="Times" panose="02020603050405020304" pitchFamily="18" charset="0"/>
              </a:rPr>
              <a:t> </a:t>
            </a:r>
            <a:r>
              <a:rPr lang="de-CH" altLang="en-US" sz="2400" dirty="0" err="1">
                <a:cs typeface="Times" panose="02020603050405020304" pitchFamily="18" charset="0"/>
              </a:rPr>
              <a:t>fanm</a:t>
            </a:r>
            <a:r>
              <a:rPr lang="de-CH" altLang="en-US" sz="2400" dirty="0">
                <a:cs typeface="Times" panose="02020603050405020304" pitchFamily="18" charset="0"/>
              </a:rPr>
              <a:t> </a:t>
            </a:r>
            <a:r>
              <a:rPr lang="de-CH" altLang="en-US" sz="2400" dirty="0" err="1">
                <a:cs typeface="Times" panose="02020603050405020304" pitchFamily="18" charset="0"/>
              </a:rPr>
              <a:t>nan</a:t>
            </a:r>
            <a:r>
              <a:rPr lang="de-CH" altLang="en-US" sz="2400" dirty="0">
                <a:cs typeface="Times" panose="02020603050405020304" pitchFamily="18" charset="0"/>
              </a:rPr>
              <a:t> </a:t>
            </a:r>
            <a:r>
              <a:rPr lang="de-CH" altLang="en-US" sz="2400" dirty="0" err="1">
                <a:cs typeface="Times" panose="02020603050405020304" pitchFamily="18" charset="0"/>
              </a:rPr>
              <a:t>komin</a:t>
            </a:r>
            <a:r>
              <a:rPr lang="de-CH" altLang="en-US" sz="2400" dirty="0">
                <a:cs typeface="Times" panose="02020603050405020304" pitchFamily="18" charset="0"/>
              </a:rPr>
              <a:t> </a:t>
            </a:r>
            <a:r>
              <a:rPr lang="de-CH" altLang="en-US" sz="2400" dirty="0" err="1">
                <a:cs typeface="Times" panose="02020603050405020304" pitchFamily="18" charset="0"/>
              </a:rPr>
              <a:t>yo</a:t>
            </a:r>
            <a:r>
              <a:rPr lang="de-CH" altLang="en-US" sz="2400" dirty="0">
                <a:cs typeface="Times" panose="02020603050405020304" pitchFamily="18" charset="0"/>
              </a:rPr>
              <a:t> </a:t>
            </a:r>
            <a:r>
              <a:rPr lang="de-CH" altLang="en-US" sz="2400" dirty="0" err="1">
                <a:cs typeface="Times" panose="02020603050405020304" pitchFamily="18" charset="0"/>
              </a:rPr>
              <a:t>pi</a:t>
            </a:r>
            <a:r>
              <a:rPr lang="de-CH" altLang="en-US" sz="2400" dirty="0">
                <a:cs typeface="Times" panose="02020603050405020304" pitchFamily="18" charset="0"/>
              </a:rPr>
              <a:t> </a:t>
            </a:r>
            <a:r>
              <a:rPr lang="de-CH" altLang="en-US" sz="2400" dirty="0" err="1">
                <a:cs typeface="Times" panose="02020603050405020304" pitchFamily="18" charset="0"/>
              </a:rPr>
              <a:t>byen</a:t>
            </a:r>
            <a:r>
              <a:rPr lang="de-CH" altLang="en-US" sz="2400" dirty="0">
                <a:cs typeface="Times" panose="02020603050405020304" pitchFamily="18" charset="0"/>
              </a:rPr>
              <a:t> </a:t>
            </a:r>
            <a:r>
              <a:rPr lang="de-CH" altLang="en-US" sz="2400" dirty="0" err="1">
                <a:cs typeface="Times" panose="02020603050405020304" pitchFamily="18" charset="0"/>
              </a:rPr>
              <a:t>òganize</a:t>
            </a:r>
            <a:r>
              <a:rPr lang="de-CH" altLang="en-US" sz="2400" dirty="0">
                <a:cs typeface="Times" panose="02020603050405020304" pitchFamily="18" charset="0"/>
              </a:rPr>
              <a:t>, </a:t>
            </a:r>
            <a:r>
              <a:rPr lang="de-CH" altLang="en-US" sz="2400" dirty="0" err="1">
                <a:cs typeface="Times" panose="02020603050405020304" pitchFamily="18" charset="0"/>
              </a:rPr>
              <a:t>pou</a:t>
            </a:r>
            <a:r>
              <a:rPr lang="de-CH" altLang="en-US" sz="2400" dirty="0">
                <a:cs typeface="Times" panose="02020603050405020304" pitchFamily="18" charset="0"/>
              </a:rPr>
              <a:t> </a:t>
            </a:r>
            <a:r>
              <a:rPr lang="de-CH" altLang="en-US" sz="2400" dirty="0" err="1">
                <a:cs typeface="Times" panose="02020603050405020304" pitchFamily="18" charset="0"/>
              </a:rPr>
              <a:t>fasilite</a:t>
            </a:r>
            <a:r>
              <a:rPr lang="de-CH" altLang="en-US" sz="2400" dirty="0">
                <a:cs typeface="Times" panose="02020603050405020304" pitchFamily="18" charset="0"/>
              </a:rPr>
              <a:t> </a:t>
            </a:r>
            <a:r>
              <a:rPr lang="de-CH" altLang="en-US" sz="2400" dirty="0" err="1">
                <a:cs typeface="Times" panose="02020603050405020304" pitchFamily="18" charset="0"/>
              </a:rPr>
              <a:t>devlopman</a:t>
            </a:r>
            <a:r>
              <a:rPr lang="de-CH" altLang="en-US" sz="2400" dirty="0">
                <a:cs typeface="Times" panose="02020603050405020304" pitchFamily="18" charset="0"/>
              </a:rPr>
              <a:t> </a:t>
            </a:r>
            <a:r>
              <a:rPr lang="de-CH" altLang="en-US" sz="2400" dirty="0" err="1">
                <a:cs typeface="Times" panose="02020603050405020304" pitchFamily="18" charset="0"/>
              </a:rPr>
              <a:t>kominote</a:t>
            </a:r>
            <a:r>
              <a:rPr lang="de-CH" altLang="en-US" sz="2400" dirty="0">
                <a:cs typeface="Times" panose="02020603050405020304" pitchFamily="18" charset="0"/>
              </a:rPr>
              <a:t> a.</a:t>
            </a:r>
          </a:p>
          <a:p>
            <a:pPr marL="0" indent="0" algn="just" defTabSz="523875">
              <a:spcBef>
                <a:spcPts val="1000"/>
              </a:spcBef>
              <a:buNone/>
              <a:tabLst>
                <a:tab pos="1438275" algn="l"/>
              </a:tabLst>
            </a:pPr>
            <a:r>
              <a:rPr lang="de-CH" altLang="en-US" sz="2400" dirty="0" err="1">
                <a:cs typeface="Times" panose="02020603050405020304" pitchFamily="18" charset="0"/>
              </a:rPr>
              <a:t>Ladanl</a:t>
            </a:r>
            <a:r>
              <a:rPr lang="de-CH" altLang="en-US" sz="2400" dirty="0">
                <a:cs typeface="Times" panose="02020603050405020304" pitchFamily="18" charset="0"/>
              </a:rPr>
              <a:t> </a:t>
            </a:r>
            <a:r>
              <a:rPr lang="de-CH" altLang="en-US" sz="2400" dirty="0" err="1">
                <a:cs typeface="Times" panose="02020603050405020304" pitchFamily="18" charset="0"/>
              </a:rPr>
              <a:t>genyen</a:t>
            </a:r>
            <a:r>
              <a:rPr lang="de-CH" altLang="en-US" sz="2400" dirty="0">
                <a:cs typeface="Times" panose="02020603050405020304" pitchFamily="18" charset="0"/>
              </a:rPr>
              <a:t> 4 </a:t>
            </a:r>
            <a:r>
              <a:rPr lang="de-CH" altLang="en-US" sz="2400" dirty="0" err="1">
                <a:cs typeface="Times" panose="02020603050405020304" pitchFamily="18" charset="0"/>
              </a:rPr>
              <a:t>pilye</a:t>
            </a:r>
            <a:r>
              <a:rPr lang="de-CH" altLang="en-US" sz="2400" dirty="0">
                <a:cs typeface="Times" panose="02020603050405020304" pitchFamily="18" charset="0"/>
              </a:rPr>
              <a:t>:</a:t>
            </a:r>
          </a:p>
          <a:p>
            <a:pPr marL="0" indent="0" algn="just" defTabSz="523875">
              <a:spcBef>
                <a:spcPts val="1000"/>
              </a:spcBef>
              <a:buNone/>
              <a:tabLst>
                <a:tab pos="1438275" algn="l"/>
              </a:tabLst>
            </a:pPr>
            <a:r>
              <a:rPr lang="de-CH" altLang="en-US" sz="2400" dirty="0">
                <a:cs typeface="Times" panose="02020603050405020304" pitchFamily="18" charset="0"/>
              </a:rPr>
              <a:t>1-Konstriksyon </a:t>
            </a:r>
            <a:r>
              <a:rPr lang="de-CH" altLang="en-US" sz="2400" dirty="0" err="1">
                <a:cs typeface="Times" panose="02020603050405020304" pitchFamily="18" charset="0"/>
              </a:rPr>
              <a:t>kay</a:t>
            </a:r>
            <a:r>
              <a:rPr lang="de-CH" altLang="en-US" sz="2400" dirty="0">
                <a:cs typeface="Times" panose="02020603050405020304" pitchFamily="18" charset="0"/>
              </a:rPr>
              <a:t> </a:t>
            </a:r>
            <a:r>
              <a:rPr lang="de-CH" altLang="en-US" sz="2400" dirty="0" err="1">
                <a:cs typeface="Times" panose="02020603050405020304" pitchFamily="18" charset="0"/>
              </a:rPr>
              <a:t>ak</a:t>
            </a:r>
            <a:r>
              <a:rPr lang="de-CH" altLang="en-US" sz="2400" dirty="0">
                <a:cs typeface="Times" panose="02020603050405020304" pitchFamily="18" charset="0"/>
              </a:rPr>
              <a:t> </a:t>
            </a:r>
            <a:r>
              <a:rPr lang="de-CH" altLang="en-US" sz="2400" dirty="0" err="1">
                <a:cs typeface="Times" panose="02020603050405020304" pitchFamily="18" charset="0"/>
              </a:rPr>
              <a:t>sistèm</a:t>
            </a:r>
            <a:r>
              <a:rPr lang="de-CH" altLang="en-US" sz="2400" dirty="0">
                <a:cs typeface="Times" panose="02020603050405020304" pitchFamily="18" charset="0"/>
              </a:rPr>
              <a:t> WASH (</a:t>
            </a:r>
            <a:r>
              <a:rPr lang="de-CH" altLang="en-US" sz="2400" dirty="0" err="1">
                <a:cs typeface="Times" panose="02020603050405020304" pitchFamily="18" charset="0"/>
              </a:rPr>
              <a:t>kaptaj</a:t>
            </a:r>
            <a:r>
              <a:rPr lang="de-CH" altLang="en-US" sz="2400" dirty="0">
                <a:cs typeface="Times" panose="02020603050405020304" pitchFamily="18" charset="0"/>
              </a:rPr>
              <a:t> </a:t>
            </a:r>
            <a:r>
              <a:rPr lang="de-CH" altLang="en-US" sz="2400" dirty="0" err="1">
                <a:cs typeface="Times" panose="02020603050405020304" pitchFamily="18" charset="0"/>
              </a:rPr>
              <a:t>dlo</a:t>
            </a:r>
            <a:r>
              <a:rPr lang="de-CH" altLang="en-US" sz="2400" dirty="0">
                <a:cs typeface="Times" panose="02020603050405020304" pitchFamily="18" charset="0"/>
              </a:rPr>
              <a:t> </a:t>
            </a:r>
            <a:r>
              <a:rPr lang="de-CH" altLang="en-US" sz="2400" dirty="0" err="1">
                <a:cs typeface="Times" panose="02020603050405020304" pitchFamily="18" charset="0"/>
              </a:rPr>
              <a:t>lapli</a:t>
            </a:r>
            <a:r>
              <a:rPr lang="de-CH" altLang="en-US" sz="2400" dirty="0">
                <a:cs typeface="Times" panose="02020603050405020304" pitchFamily="18" charset="0"/>
              </a:rPr>
              <a:t> </a:t>
            </a:r>
            <a:r>
              <a:rPr lang="de-CH" altLang="en-US" sz="2400" dirty="0" err="1">
                <a:cs typeface="Times" panose="02020603050405020304" pitchFamily="18" charset="0"/>
              </a:rPr>
              <a:t>ak</a:t>
            </a:r>
            <a:r>
              <a:rPr lang="de-CH" altLang="en-US" sz="2400" dirty="0">
                <a:cs typeface="Times" panose="02020603050405020304" pitchFamily="18" charset="0"/>
              </a:rPr>
              <a:t> </a:t>
            </a:r>
            <a:r>
              <a:rPr lang="de-CH" altLang="en-US" sz="2400" dirty="0" err="1">
                <a:cs typeface="Times" panose="02020603050405020304" pitchFamily="18" charset="0"/>
              </a:rPr>
              <a:t>latrin</a:t>
            </a:r>
            <a:r>
              <a:rPr lang="de-CH" altLang="en-US" sz="2400" dirty="0">
                <a:cs typeface="Times" panose="02020603050405020304" pitchFamily="18" charset="0"/>
              </a:rPr>
              <a:t>) </a:t>
            </a:r>
            <a:r>
              <a:rPr lang="de-CH" altLang="en-US" sz="2400" dirty="0" err="1">
                <a:cs typeface="Times" panose="02020603050405020304" pitchFamily="18" charset="0"/>
              </a:rPr>
              <a:t>nan</a:t>
            </a:r>
            <a:r>
              <a:rPr lang="de-CH" altLang="en-US" sz="2400" dirty="0">
                <a:cs typeface="Times" panose="02020603050405020304" pitchFamily="18" charset="0"/>
              </a:rPr>
              <a:t> </a:t>
            </a:r>
            <a:r>
              <a:rPr lang="de-CH" altLang="en-US" sz="2400" dirty="0" err="1">
                <a:cs typeface="Times" panose="02020603050405020304" pitchFamily="18" charset="0"/>
              </a:rPr>
              <a:t>zòn</a:t>
            </a:r>
            <a:r>
              <a:rPr lang="de-CH" altLang="en-US" sz="2400" dirty="0">
                <a:cs typeface="Times" panose="02020603050405020304" pitchFamily="18" charset="0"/>
              </a:rPr>
              <a:t> </a:t>
            </a:r>
            <a:r>
              <a:rPr lang="de-CH" altLang="en-US" sz="2400" dirty="0" err="1">
                <a:cs typeface="Times" panose="02020603050405020304" pitchFamily="18" charset="0"/>
              </a:rPr>
              <a:t>riral</a:t>
            </a:r>
            <a:r>
              <a:rPr lang="de-CH" altLang="en-US" sz="2400" dirty="0">
                <a:cs typeface="Times" panose="02020603050405020304" pitchFamily="18" charset="0"/>
              </a:rPr>
              <a:t> </a:t>
            </a:r>
            <a:r>
              <a:rPr lang="de-CH" altLang="en-US" sz="2400" dirty="0" err="1">
                <a:cs typeface="Times" panose="02020603050405020304" pitchFamily="18" charset="0"/>
              </a:rPr>
              <a:t>yo</a:t>
            </a:r>
            <a:endParaRPr lang="de-CH" altLang="en-US" sz="2400" dirty="0">
              <a:cs typeface="Times" panose="02020603050405020304" pitchFamily="18" charset="0"/>
            </a:endParaRPr>
          </a:p>
          <a:p>
            <a:pPr marL="0" indent="0" algn="just" defTabSz="523875">
              <a:spcBef>
                <a:spcPts val="1000"/>
              </a:spcBef>
              <a:buNone/>
              <a:tabLst>
                <a:tab pos="1438275" algn="l"/>
              </a:tabLst>
            </a:pPr>
            <a:r>
              <a:rPr lang="de-CH" altLang="en-US" sz="2400" dirty="0">
                <a:cs typeface="Times" panose="02020603050405020304" pitchFamily="18" charset="0"/>
              </a:rPr>
              <a:t>2-Fòmasyon TKLA </a:t>
            </a:r>
            <a:r>
              <a:rPr lang="de-CH" altLang="en-US" sz="2400" dirty="0" err="1">
                <a:cs typeface="Times" panose="02020603050405020304" pitchFamily="18" charset="0"/>
              </a:rPr>
              <a:t>pou</a:t>
            </a:r>
            <a:r>
              <a:rPr lang="de-CH" altLang="en-US" sz="2400" dirty="0">
                <a:cs typeface="Times" panose="02020603050405020304" pitchFamily="18" charset="0"/>
              </a:rPr>
              <a:t> </a:t>
            </a:r>
            <a:r>
              <a:rPr lang="de-CH" altLang="en-US" sz="2400" dirty="0" err="1">
                <a:cs typeface="Times" panose="02020603050405020304" pitchFamily="18" charset="0"/>
              </a:rPr>
              <a:t>ranfòse</a:t>
            </a:r>
            <a:r>
              <a:rPr lang="de-CH" altLang="en-US" sz="2400" dirty="0">
                <a:cs typeface="Times" panose="02020603050405020304" pitchFamily="18" charset="0"/>
              </a:rPr>
              <a:t> </a:t>
            </a:r>
            <a:r>
              <a:rPr lang="de-CH" altLang="en-US" sz="2400" dirty="0" err="1">
                <a:cs typeface="Times" panose="02020603050405020304" pitchFamily="18" charset="0"/>
              </a:rPr>
              <a:t>kapasite</a:t>
            </a:r>
            <a:r>
              <a:rPr lang="de-CH" altLang="en-US" sz="2400" dirty="0">
                <a:cs typeface="Times" panose="02020603050405020304" pitchFamily="18" charset="0"/>
              </a:rPr>
              <a:t> </a:t>
            </a:r>
            <a:r>
              <a:rPr lang="de-CH" altLang="en-US" sz="2400" dirty="0" err="1">
                <a:cs typeface="Times" panose="02020603050405020304" pitchFamily="18" charset="0"/>
              </a:rPr>
              <a:t>atizan</a:t>
            </a:r>
            <a:r>
              <a:rPr lang="de-CH" altLang="en-US" sz="2400" dirty="0">
                <a:cs typeface="Times" panose="02020603050405020304" pitchFamily="18" charset="0"/>
              </a:rPr>
              <a:t> </a:t>
            </a:r>
            <a:r>
              <a:rPr lang="de-CH" altLang="en-US" sz="2400" dirty="0" err="1">
                <a:cs typeface="Times" panose="02020603050405020304" pitchFamily="18" charset="0"/>
              </a:rPr>
              <a:t>yo</a:t>
            </a:r>
            <a:r>
              <a:rPr lang="de-CH" altLang="en-US" sz="2400" dirty="0">
                <a:cs typeface="Times" panose="02020603050405020304" pitchFamily="18" charset="0"/>
              </a:rPr>
              <a:t> </a:t>
            </a:r>
          </a:p>
          <a:p>
            <a:pPr marL="0" indent="0" algn="just" defTabSz="523875">
              <a:spcBef>
                <a:spcPts val="1000"/>
              </a:spcBef>
              <a:buNone/>
              <a:tabLst>
                <a:tab pos="1438275" algn="l"/>
              </a:tabLst>
            </a:pPr>
            <a:r>
              <a:rPr lang="de-CH" altLang="en-US" sz="2400" dirty="0">
                <a:cs typeface="Times" panose="02020603050405020304" pitchFamily="18" charset="0"/>
              </a:rPr>
              <a:t>3-Konstriksyon </a:t>
            </a:r>
            <a:r>
              <a:rPr lang="de-CH" altLang="en-US" sz="2400" dirty="0" err="1">
                <a:cs typeface="Times" panose="02020603050405020304" pitchFamily="18" charset="0"/>
              </a:rPr>
              <a:t>abri</a:t>
            </a:r>
            <a:r>
              <a:rPr lang="de-CH" altLang="en-US" sz="2400" dirty="0">
                <a:cs typeface="Times" panose="02020603050405020304" pitchFamily="18" charset="0"/>
              </a:rPr>
              <a:t> </a:t>
            </a:r>
            <a:r>
              <a:rPr lang="de-CH" altLang="en-US" sz="2400" dirty="0" err="1">
                <a:cs typeface="Times" panose="02020603050405020304" pitchFamily="18" charset="0"/>
              </a:rPr>
              <a:t>pwoteksyon</a:t>
            </a:r>
            <a:r>
              <a:rPr lang="de-CH" altLang="en-US" sz="2400" dirty="0">
                <a:cs typeface="Times" panose="02020603050405020304" pitchFamily="18" charset="0"/>
              </a:rPr>
              <a:t> (</a:t>
            </a:r>
            <a:r>
              <a:rPr lang="de-CH" altLang="en-US" sz="2400" dirty="0" err="1">
                <a:cs typeface="Times" panose="02020603050405020304" pitchFamily="18" charset="0"/>
              </a:rPr>
              <a:t>miltifonksyonèl</a:t>
            </a:r>
            <a:r>
              <a:rPr lang="de-CH" altLang="en-US" sz="2400" dirty="0">
                <a:cs typeface="Times" panose="02020603050405020304" pitchFamily="18" charset="0"/>
              </a:rPr>
              <a:t>)</a:t>
            </a:r>
          </a:p>
          <a:p>
            <a:pPr marL="0" indent="0" algn="just" defTabSz="523875">
              <a:spcBef>
                <a:spcPts val="1000"/>
              </a:spcBef>
              <a:buNone/>
              <a:tabLst>
                <a:tab pos="1438275" algn="l"/>
              </a:tabLst>
            </a:pPr>
            <a:r>
              <a:rPr lang="fr-CH" altLang="en-US" sz="2400" dirty="0">
                <a:cs typeface="Times" panose="02020603050405020304" pitchFamily="18" charset="0"/>
              </a:rPr>
              <a:t>4- </a:t>
            </a:r>
            <a:r>
              <a:rPr lang="fr-CH" altLang="en-US" sz="2400" dirty="0" err="1">
                <a:cs typeface="Times" panose="02020603050405020304" pitchFamily="18" charset="0"/>
              </a:rPr>
              <a:t>Akonpaye</a:t>
            </a:r>
            <a:r>
              <a:rPr lang="de-CH" altLang="en-US" sz="2400" dirty="0">
                <a:cs typeface="Times" panose="02020603050405020304" pitchFamily="18" charset="0"/>
              </a:rPr>
              <a:t> </a:t>
            </a:r>
            <a:r>
              <a:rPr lang="fr-CH" altLang="en-US" sz="2400" dirty="0" err="1">
                <a:cs typeface="Times" panose="02020603050405020304" pitchFamily="18" charset="0"/>
              </a:rPr>
              <a:t>asosiyasyon</a:t>
            </a:r>
            <a:r>
              <a:rPr lang="fr-CH" altLang="en-US" sz="2400" dirty="0">
                <a:cs typeface="Times" panose="02020603050405020304" pitchFamily="18" charset="0"/>
              </a:rPr>
              <a:t> </a:t>
            </a:r>
            <a:r>
              <a:rPr lang="fr-CH" altLang="en-US" sz="2400" dirty="0" err="1">
                <a:cs typeface="Times" panose="02020603050405020304" pitchFamily="18" charset="0"/>
              </a:rPr>
              <a:t>fanm</a:t>
            </a:r>
            <a:r>
              <a:rPr lang="fr-CH" altLang="en-US" sz="2400" dirty="0">
                <a:cs typeface="Times" panose="02020603050405020304" pitchFamily="18" charset="0"/>
              </a:rPr>
              <a:t> nan </a:t>
            </a:r>
            <a:r>
              <a:rPr lang="fr-CH" altLang="en-US" sz="2400" dirty="0" err="1">
                <a:cs typeface="Times" panose="02020603050405020304" pitchFamily="18" charset="0"/>
              </a:rPr>
              <a:t>kèk</a:t>
            </a:r>
            <a:r>
              <a:rPr lang="fr-CH" altLang="en-US" sz="2400" dirty="0">
                <a:cs typeface="Times" panose="02020603050405020304" pitchFamily="18" charset="0"/>
              </a:rPr>
              <a:t> </a:t>
            </a:r>
            <a:r>
              <a:rPr lang="fr-CH" altLang="en-US" sz="2400" dirty="0" err="1">
                <a:cs typeface="Times" panose="02020603050405020304" pitchFamily="18" charset="0"/>
              </a:rPr>
              <a:t>komin</a:t>
            </a:r>
            <a:r>
              <a:rPr lang="fr-CH" altLang="en-US" sz="2400" dirty="0">
                <a:cs typeface="Times" panose="02020603050405020304" pitchFamily="18" charset="0"/>
              </a:rPr>
              <a:t> pou </a:t>
            </a:r>
            <a:r>
              <a:rPr lang="fr-CH" altLang="en-US" sz="2400" dirty="0" err="1">
                <a:cs typeface="Times" panose="02020603050405020304" pitchFamily="18" charset="0"/>
              </a:rPr>
              <a:t>ede</a:t>
            </a:r>
            <a:r>
              <a:rPr lang="fr-CH" altLang="en-US" sz="2400" dirty="0">
                <a:cs typeface="Times" panose="02020603050405020304" pitchFamily="18" charset="0"/>
              </a:rPr>
              <a:t> </a:t>
            </a:r>
            <a:r>
              <a:rPr lang="fr-CH" altLang="en-US" sz="2400" dirty="0" err="1">
                <a:cs typeface="Times" panose="02020603050405020304" pitchFamily="18" charset="0"/>
              </a:rPr>
              <a:t>yo</a:t>
            </a:r>
            <a:r>
              <a:rPr lang="fr-CH" altLang="en-US" sz="2400" dirty="0">
                <a:cs typeface="Times" panose="02020603050405020304" pitchFamily="18" charset="0"/>
              </a:rPr>
              <a:t> </a:t>
            </a:r>
            <a:r>
              <a:rPr lang="fr-CH" altLang="en-US" sz="2400" dirty="0" err="1">
                <a:cs typeface="Times" panose="02020603050405020304" pitchFamily="18" charset="0"/>
              </a:rPr>
              <a:t>vini</a:t>
            </a:r>
            <a:r>
              <a:rPr lang="fr-CH" altLang="en-US" sz="2400" dirty="0">
                <a:cs typeface="Times" panose="02020603050405020304" pitchFamily="18" charset="0"/>
              </a:rPr>
              <a:t> plis </a:t>
            </a:r>
            <a:r>
              <a:rPr lang="fr-CH" altLang="en-US" sz="2400" dirty="0" err="1">
                <a:cs typeface="Times" panose="02020603050405020304" pitchFamily="18" charset="0"/>
              </a:rPr>
              <a:t>oton</a:t>
            </a:r>
            <a:r>
              <a:rPr lang="de-CH" altLang="en-US" sz="2400" dirty="0">
                <a:cs typeface="Times" panose="02020603050405020304" pitchFamily="18" charset="0"/>
              </a:rPr>
              <a:t>ò</a:t>
            </a:r>
            <a:r>
              <a:rPr lang="fr-CH" altLang="en-US" sz="2400" dirty="0">
                <a:cs typeface="Times" panose="02020603050405020304" pitchFamily="18" charset="0"/>
              </a:rPr>
              <a:t>m</a:t>
            </a:r>
            <a:endParaRPr lang="de-CH" altLang="en-US" sz="2400" dirty="0"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80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Bund_RGB_p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16" y="289072"/>
            <a:ext cx="2078707" cy="50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74390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Gill Sans MT"/>
                <a:cs typeface="Times New Roman" pitchFamily="18" charset="0"/>
              </a:rPr>
              <a:t/>
            </a:r>
            <a:br>
              <a:rPr kumimoji="0" lang="fr-FR" alt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Gill Sans MT"/>
                <a:cs typeface="Times New Roman" pitchFamily="18" charset="0"/>
              </a:rPr>
            </a:br>
            <a:endParaRPr kumimoji="0" lang="fr-FR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0955122"/>
              </p:ext>
            </p:extLst>
          </p:nvPr>
        </p:nvGraphicFramePr>
        <p:xfrm>
          <a:off x="2627784" y="464593"/>
          <a:ext cx="6229350" cy="15240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384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67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Ambassade de Suisse en République d’</a:t>
                      </a:r>
                      <a:r>
                        <a:rPr lang="fr-FR" sz="10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Haïti</a:t>
                      </a: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6988" y="1071283"/>
            <a:ext cx="7461250" cy="936103"/>
          </a:xfrm>
          <a:noFill/>
        </p:spPr>
        <p:txBody>
          <a:bodyPr/>
          <a:lstStyle/>
          <a:p>
            <a:r>
              <a:rPr lang="fr-CH" altLang="en-US" dirty="0" smtClean="0"/>
              <a:t>konfimasyon fanmi sible nan pwojè a</a:t>
            </a:r>
            <a:endParaRPr lang="de-CH" altLang="en-US" dirty="0" smtClean="0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1285874" y="2276872"/>
            <a:ext cx="7472363" cy="1327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500"/>
              </a:spcBef>
              <a:tabLst>
                <a:tab pos="354013" algn="l"/>
                <a:tab pos="1619250" algn="l"/>
              </a:tabLst>
            </a:pPr>
            <a:r>
              <a:rPr lang="de-CH" altLang="en-US" sz="2400" dirty="0"/>
              <a:t>	</a:t>
            </a:r>
            <a:r>
              <a:rPr lang="de-CH" sz="2400" dirty="0" smtClean="0"/>
              <a:t>Seleksyon fanmi sible </a:t>
            </a:r>
            <a:r>
              <a:rPr lang="de-CH" sz="2400" dirty="0"/>
              <a:t>yo </a:t>
            </a:r>
            <a:r>
              <a:rPr lang="de-CH" sz="2400" dirty="0" smtClean="0"/>
              <a:t>te fèt </a:t>
            </a:r>
            <a:r>
              <a:rPr lang="de-CH" sz="2400" dirty="0"/>
              <a:t>an kolaborasyon ak komite </a:t>
            </a:r>
            <a:r>
              <a:rPr lang="de-CH" sz="2400" dirty="0" smtClean="0"/>
              <a:t>a, otorite </a:t>
            </a:r>
            <a:r>
              <a:rPr lang="de-CH" sz="2400" dirty="0"/>
              <a:t>lokal yo, </a:t>
            </a:r>
            <a:r>
              <a:rPr lang="de-CH" sz="2400" dirty="0" smtClean="0"/>
              <a:t>daprè </a:t>
            </a:r>
            <a:r>
              <a:rPr lang="de-CH" sz="2400" dirty="0"/>
              <a:t>kritè vilnerabilite yo</a:t>
            </a:r>
            <a:r>
              <a:rPr lang="de-CH" sz="2400" dirty="0" smtClean="0"/>
              <a:t>.</a:t>
            </a:r>
            <a:endParaRPr lang="fr-CH" altLang="en-US" sz="2400" dirty="0"/>
          </a:p>
          <a:p>
            <a:pPr>
              <a:spcBef>
                <a:spcPts val="500"/>
              </a:spcBef>
              <a:tabLst>
                <a:tab pos="354013" algn="l"/>
                <a:tab pos="1619250" algn="l"/>
              </a:tabLst>
            </a:pPr>
            <a:endParaRPr lang="de-CH" altLang="en-US" sz="2400" dirty="0"/>
          </a:p>
          <a:p>
            <a:pPr marL="0" indent="0" defTabSz="523875">
              <a:buFontTx/>
              <a:buNone/>
              <a:tabLst>
                <a:tab pos="1438275" algn="l"/>
              </a:tabLst>
            </a:pPr>
            <a:endParaRPr lang="de-CH" altLang="en-US" sz="2400" kern="0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851920" y="4510484"/>
            <a:ext cx="4680520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523875">
              <a:spcBef>
                <a:spcPts val="1000"/>
              </a:spcBef>
              <a:buNone/>
              <a:tabLst>
                <a:tab pos="1438275" algn="l"/>
              </a:tabLst>
            </a:pPr>
            <a:r>
              <a:rPr lang="de-CH" altLang="en-US" sz="2800" kern="0" dirty="0" smtClean="0"/>
              <a:t>Ou se yon fanmi sible?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69" y="3755082"/>
            <a:ext cx="3429000" cy="237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08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Bund_RGB_p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16" y="289072"/>
            <a:ext cx="2078707" cy="50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74390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Gill Sans MT"/>
                <a:cs typeface="Times New Roman" pitchFamily="18" charset="0"/>
              </a:rPr>
              <a:t/>
            </a:r>
            <a:br>
              <a:rPr kumimoji="0" lang="fr-FR" alt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Gill Sans MT"/>
                <a:cs typeface="Times New Roman" pitchFamily="18" charset="0"/>
              </a:rPr>
            </a:br>
            <a:endParaRPr kumimoji="0" lang="fr-FR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6908469"/>
              </p:ext>
            </p:extLst>
          </p:nvPr>
        </p:nvGraphicFramePr>
        <p:xfrm>
          <a:off x="2627784" y="459340"/>
          <a:ext cx="6229350" cy="15240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384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67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Ambassade de Suisse en République d’</a:t>
                      </a:r>
                      <a:r>
                        <a:rPr lang="fr-FR" sz="10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Haïti</a:t>
                      </a: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6988" y="1412875"/>
            <a:ext cx="7461250" cy="503957"/>
          </a:xfrm>
          <a:noFill/>
        </p:spPr>
        <p:txBody>
          <a:bodyPr/>
          <a:lstStyle/>
          <a:p>
            <a:r>
              <a:rPr lang="de-CH" altLang="en-US" dirty="0" smtClean="0"/>
              <a:t>Kisa fanmi sible a vle di?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1187624" y="1910283"/>
            <a:ext cx="7848872" cy="1950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500"/>
              </a:spcBef>
              <a:tabLst>
                <a:tab pos="354013" algn="l"/>
                <a:tab pos="1619250" algn="l"/>
              </a:tabLst>
            </a:pPr>
            <a:r>
              <a:rPr lang="de-CH" altLang="en-US" sz="2400" dirty="0" smtClean="0"/>
              <a:t>Se yon fanmi ki seleksyone nan pwojè PARHAFS la swivan tout kritè ki etabli yo epi ki dakò bay tout patisipasyon li </a:t>
            </a:r>
          </a:p>
          <a:p>
            <a:pPr>
              <a:spcBef>
                <a:spcPts val="500"/>
              </a:spcBef>
              <a:tabLst>
                <a:tab pos="354013" algn="l"/>
                <a:tab pos="1619250" algn="l"/>
              </a:tabLst>
            </a:pPr>
            <a:r>
              <a:rPr lang="de-CH" altLang="en-US" sz="2400" dirty="0" smtClean="0"/>
              <a:t>Lap ka rekonstwi</a:t>
            </a:r>
            <a:r>
              <a:rPr lang="de-CH" altLang="en-US" sz="2400" dirty="0"/>
              <a:t> </a:t>
            </a:r>
            <a:r>
              <a:rPr lang="de-CH" altLang="en-US" sz="2400" dirty="0" smtClean="0"/>
              <a:t>oswa repare kay li ak sipò Anbasad la </a:t>
            </a:r>
            <a:r>
              <a:rPr lang="de-CH" altLang="en-US" sz="2400" dirty="0"/>
              <a:t>swivan apwòch </a:t>
            </a:r>
            <a:r>
              <a:rPr lang="de-CH" altLang="en-US" sz="2400" dirty="0" smtClean="0"/>
              <a:t>TKLA</a:t>
            </a:r>
          </a:p>
          <a:p>
            <a:pPr marL="0" indent="0" defTabSz="523875">
              <a:buFontTx/>
              <a:buNone/>
              <a:tabLst>
                <a:tab pos="1438275" algn="l"/>
              </a:tabLst>
            </a:pPr>
            <a:endParaRPr lang="de-CH" altLang="en-US" sz="2400" kern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933056"/>
            <a:ext cx="4769162" cy="268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72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Bund_RGB_p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16" y="289072"/>
            <a:ext cx="2078707" cy="50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74390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Gill Sans MT"/>
                <a:cs typeface="Times New Roman" pitchFamily="18" charset="0"/>
              </a:rPr>
              <a:t/>
            </a:r>
            <a:br>
              <a:rPr kumimoji="0" lang="fr-FR" alt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Gill Sans MT"/>
                <a:cs typeface="Times New Roman" pitchFamily="18" charset="0"/>
              </a:rPr>
            </a:br>
            <a:endParaRPr kumimoji="0" lang="fr-FR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3876909"/>
              </p:ext>
            </p:extLst>
          </p:nvPr>
        </p:nvGraphicFramePr>
        <p:xfrm>
          <a:off x="2528888" y="416913"/>
          <a:ext cx="6229350" cy="15240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384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67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Ambassade de Suisse en République d’</a:t>
                      </a:r>
                      <a:r>
                        <a:rPr lang="fr-FR" sz="10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Haïti</a:t>
                      </a: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273423" y="1412875"/>
            <a:ext cx="7461250" cy="936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CH" altLang="en-US" kern="0" dirty="0" smtClean="0"/>
              <a:t>Apwòch patisipatif</a:t>
            </a:r>
            <a:br>
              <a:rPr lang="de-CH" altLang="en-US" kern="0" dirty="0" smtClean="0"/>
            </a:br>
            <a:r>
              <a:rPr lang="de-CH" altLang="en-US" sz="2400" b="0" kern="0" dirty="0" smtClean="0"/>
              <a:t>«Fè </a:t>
            </a:r>
            <a:r>
              <a:rPr lang="de-CH" altLang="en-US" sz="2400" b="0" kern="0" dirty="0" smtClean="0">
                <a:solidFill>
                  <a:srgbClr val="FF0000"/>
                </a:solidFill>
              </a:rPr>
              <a:t>AK OU </a:t>
            </a:r>
            <a:r>
              <a:rPr lang="de-CH" altLang="en-US" sz="2400" b="0" kern="0" dirty="0" smtClean="0"/>
              <a:t>olye</a:t>
            </a:r>
            <a:r>
              <a:rPr lang="de-CH" altLang="en-US" sz="2400" b="0" kern="0" dirty="0"/>
              <a:t> </a:t>
            </a:r>
            <a:r>
              <a:rPr lang="de-CH" altLang="en-US" sz="2400" b="0" kern="0" dirty="0" smtClean="0"/>
              <a:t> </a:t>
            </a:r>
            <a:r>
              <a:rPr lang="de-CH" altLang="en-US" sz="2400" b="0" kern="0" dirty="0" smtClean="0">
                <a:solidFill>
                  <a:srgbClr val="FF0000"/>
                </a:solidFill>
              </a:rPr>
              <a:t>POU OU</a:t>
            </a:r>
            <a:r>
              <a:rPr lang="de-CH" altLang="en-US" sz="2400" b="0" kern="0" dirty="0" smtClean="0"/>
              <a:t>»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67544" y="2380071"/>
            <a:ext cx="8496944" cy="4248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defTabSz="523875">
              <a:spcBef>
                <a:spcPts val="1000"/>
              </a:spcBef>
              <a:tabLst>
                <a:tab pos="1438275" algn="l"/>
              </a:tabLst>
            </a:pPr>
            <a:r>
              <a:rPr lang="de-CH" altLang="en-US" sz="2400" kern="0" dirty="0" smtClean="0"/>
              <a:t>Fanmi an responsab pou li fè kay li ak sip</a:t>
            </a:r>
            <a:r>
              <a:rPr lang="de-CH" altLang="en-US" sz="2400" dirty="0" smtClean="0"/>
              <a:t>ò Anbasad la</a:t>
            </a:r>
            <a:endParaRPr lang="de-CH" altLang="en-US" sz="2400" kern="0" dirty="0" smtClean="0"/>
          </a:p>
          <a:p>
            <a:pPr defTabSz="523875">
              <a:spcBef>
                <a:spcPts val="1000"/>
              </a:spcBef>
              <a:tabLst>
                <a:tab pos="1438275" algn="l"/>
              </a:tabLst>
            </a:pPr>
            <a:r>
              <a:rPr lang="de-CH" altLang="en-US" sz="2400" kern="0" dirty="0" smtClean="0"/>
              <a:t>Se fanmi an kap pran tout desizyon konsènan konstriksyon kay la tankou:</a:t>
            </a:r>
          </a:p>
          <a:p>
            <a:pPr lvl="1" defTabSz="523875">
              <a:spcBef>
                <a:spcPts val="0"/>
              </a:spcBef>
              <a:tabLst>
                <a:tab pos="1438275" algn="l"/>
              </a:tabLst>
            </a:pPr>
            <a:r>
              <a:rPr lang="de-CH" altLang="en-US" sz="2400" kern="0" dirty="0" smtClean="0"/>
              <a:t>Chwazi atizan</a:t>
            </a:r>
          </a:p>
          <a:p>
            <a:pPr lvl="1" defTabSz="523875">
              <a:spcBef>
                <a:spcPts val="0"/>
              </a:spcBef>
              <a:tabLst>
                <a:tab pos="1438275" algn="l"/>
              </a:tabLst>
            </a:pPr>
            <a:r>
              <a:rPr lang="de-CH" altLang="en-US" sz="2400" kern="0" dirty="0" smtClean="0"/>
              <a:t>Chwazi tèren</a:t>
            </a:r>
            <a:endParaRPr lang="de-CH" altLang="en-US" sz="2400" kern="0" dirty="0"/>
          </a:p>
          <a:p>
            <a:pPr lvl="1" defTabSz="523875">
              <a:spcBef>
                <a:spcPts val="0"/>
              </a:spcBef>
              <a:tabLst>
                <a:tab pos="1438275" algn="l"/>
              </a:tabLst>
            </a:pPr>
            <a:r>
              <a:rPr lang="de-CH" altLang="en-US" sz="2400" kern="0" dirty="0" smtClean="0"/>
              <a:t>Chwazi gwosè kay</a:t>
            </a:r>
          </a:p>
          <a:p>
            <a:pPr lvl="1" defTabSz="523875">
              <a:spcBef>
                <a:spcPts val="0"/>
              </a:spcBef>
              <a:tabLst>
                <a:tab pos="1438275" algn="l"/>
              </a:tabLst>
            </a:pPr>
            <a:r>
              <a:rPr lang="fr-CH" altLang="en-US" sz="2400" kern="0" dirty="0" smtClean="0"/>
              <a:t>Chwazi pozisyonnman fas kay la </a:t>
            </a:r>
          </a:p>
          <a:p>
            <a:pPr lvl="1" defTabSz="523875">
              <a:spcBef>
                <a:spcPts val="0"/>
              </a:spcBef>
              <a:tabLst>
                <a:tab pos="1438275" algn="l"/>
              </a:tabLst>
            </a:pPr>
            <a:r>
              <a:rPr lang="fr-CH" altLang="en-US" sz="2400" kern="0" dirty="0" smtClean="0"/>
              <a:t>Chwazi espas pou li fè jaden</a:t>
            </a:r>
            <a:endParaRPr lang="de-CH" altLang="en-US" sz="2400" kern="0" dirty="0"/>
          </a:p>
          <a:p>
            <a:r>
              <a:rPr lang="de-CH" sz="2400" dirty="0" smtClean="0"/>
              <a:t>Anbasad la ap akonpaye fanmi an </a:t>
            </a:r>
            <a:r>
              <a:rPr lang="de-CH" sz="2400" dirty="0"/>
              <a:t>pandan tout pwosesis la. </a:t>
            </a:r>
            <a:endParaRPr lang="de-CH" sz="2400" dirty="0" smtClean="0"/>
          </a:p>
          <a:p>
            <a:r>
              <a:rPr lang="de-CH" sz="2400" dirty="0" smtClean="0"/>
              <a:t>Enjenyè yo ap akonpaye fanmi yo nan demach konstriksyon yo.</a:t>
            </a:r>
            <a:endParaRPr lang="de-CH" sz="2400" dirty="0"/>
          </a:p>
          <a:p>
            <a:pPr lvl="1" defTabSz="523875">
              <a:spcBef>
                <a:spcPts val="0"/>
              </a:spcBef>
              <a:tabLst>
                <a:tab pos="1438275" algn="l"/>
              </a:tabLst>
            </a:pPr>
            <a:endParaRPr lang="de-CH" altLang="en-US" sz="2400" kern="0" dirty="0" err="1" smtClean="0"/>
          </a:p>
          <a:p>
            <a:pPr lvl="1" defTabSz="523875">
              <a:spcBef>
                <a:spcPts val="0"/>
              </a:spcBef>
              <a:tabLst>
                <a:tab pos="1438275" algn="l"/>
              </a:tabLst>
            </a:pPr>
            <a:endParaRPr lang="de-CH" altLang="en-US" dirty="0"/>
          </a:p>
        </p:txBody>
      </p:sp>
    </p:spTree>
    <p:extLst>
      <p:ext uri="{BB962C8B-B14F-4D97-AF65-F5344CB8AC3E}">
        <p14:creationId xmlns:p14="http://schemas.microsoft.com/office/powerpoint/2010/main" val="30743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Bund_RGB_p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16" y="289072"/>
            <a:ext cx="2078707" cy="50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74390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Gill Sans MT"/>
                <a:cs typeface="Times New Roman" pitchFamily="18" charset="0"/>
              </a:rPr>
              <a:t/>
            </a:r>
            <a:br>
              <a:rPr kumimoji="0" lang="fr-FR" alt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Gill Sans MT"/>
                <a:cs typeface="Times New Roman" pitchFamily="18" charset="0"/>
              </a:rPr>
            </a:br>
            <a:endParaRPr kumimoji="0" lang="fr-FR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4159656"/>
              </p:ext>
            </p:extLst>
          </p:nvPr>
        </p:nvGraphicFramePr>
        <p:xfrm>
          <a:off x="2050752" y="437477"/>
          <a:ext cx="6229350" cy="12700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384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67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CH" sz="75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fr-FR" sz="75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Ambassade de Suisse en République d’</a:t>
                      </a:r>
                      <a:r>
                        <a:rPr lang="fr-FR" sz="75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fr-FR" sz="75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Haïti</a:t>
                      </a:r>
                      <a:endParaRPr lang="fr-CH" sz="75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367644" y="1305402"/>
            <a:ext cx="64087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CH" altLang="en-US" kern="0" dirty="0" smtClean="0"/>
              <a:t>Wòl fanmi an/ Anbasad Swis</a:t>
            </a:r>
            <a:endParaRPr lang="de-CH" altLang="en-US" sz="2400" b="0" kern="0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768" y="1873194"/>
            <a:ext cx="4176464" cy="428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6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_Powerpoint F">
  <a:themeElements>
    <a:clrScheme name="CDBUND-Master-v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DBUND-Master-v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CDBUND-Master-v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UND-Master-v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UND-Master-v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UND-Master-v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UND-Master-v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UND-Master-v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BUND-Master-v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BUND-Master-v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BUND-Master-v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BUND-Master-v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BUND-Master-v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BUND-Master-v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A_Powerpoint F</Template>
  <TotalTime>0</TotalTime>
  <Words>1654</Words>
  <Application>Microsoft Office PowerPoint</Application>
  <PresentationFormat>On-screen Show (4:3)</PresentationFormat>
  <Paragraphs>230</Paragraphs>
  <Slides>32</Slides>
  <Notes>31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Gill Sans MT</vt:lpstr>
      <vt:lpstr>Times</vt:lpstr>
      <vt:lpstr>Times New Roman</vt:lpstr>
      <vt:lpstr>A_Powerpoint F</vt:lpstr>
      <vt:lpstr>Entwodiksyon  Pwojè PARHAFS</vt:lpstr>
      <vt:lpstr>Pwogram</vt:lpstr>
      <vt:lpstr>Entwodiksyon Anbasad Swis</vt:lpstr>
      <vt:lpstr>Entwodiksyon Anbasad Swis</vt:lpstr>
      <vt:lpstr>Entwodiksyon dezyèm faz pwojè PARHAFS </vt:lpstr>
      <vt:lpstr>konfimasyon fanmi sible nan pwojè a</vt:lpstr>
      <vt:lpstr>Kisa fanmi sible a vle di?</vt:lpstr>
      <vt:lpstr>PowerPoint Presentation</vt:lpstr>
      <vt:lpstr>PowerPoint Presentation</vt:lpstr>
      <vt:lpstr>Etap pwojè a Aktivite pwojè PARHAFS la</vt:lpstr>
      <vt:lpstr>Etap pwojè a Aktivite pwojè PARHAFS la</vt:lpstr>
      <vt:lpstr>Etap pwojè a Aktivite pwojè PARHAFS la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EDA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der Präsentation</dc:title>
  <dc:creator>Augustin Maud-Fana EDA AUGMA</dc:creator>
  <cp:lastModifiedBy>Guillaume Vivianne</cp:lastModifiedBy>
  <cp:revision>529</cp:revision>
  <cp:lastPrinted>2022-03-21T15:19:36Z</cp:lastPrinted>
  <dcterms:created xsi:type="dcterms:W3CDTF">2016-12-01T21:16:36Z</dcterms:created>
  <dcterms:modified xsi:type="dcterms:W3CDTF">2022-10-25T15:33:39Z</dcterms:modified>
</cp:coreProperties>
</file>