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77" r:id="rId6"/>
    <p:sldId id="261" r:id="rId7"/>
    <p:sldId id="262" r:id="rId8"/>
    <p:sldId id="263" r:id="rId9"/>
    <p:sldId id="259" r:id="rId10"/>
    <p:sldId id="260" r:id="rId11"/>
    <p:sldId id="266" r:id="rId12"/>
    <p:sldId id="267" r:id="rId13"/>
    <p:sldId id="268" r:id="rId14"/>
    <p:sldId id="280" r:id="rId15"/>
    <p:sldId id="278" r:id="rId16"/>
    <p:sldId id="269" r:id="rId17"/>
    <p:sldId id="270" r:id="rId18"/>
    <p:sldId id="271" r:id="rId19"/>
    <p:sldId id="272" r:id="rId20"/>
    <p:sldId id="279" r:id="rId21"/>
    <p:sldId id="275" r:id="rId22"/>
    <p:sldId id="276" r:id="rId23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69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99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06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61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67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44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393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943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026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15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954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98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30284" y="2221047"/>
            <a:ext cx="10108275" cy="38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endParaRPr kumimoji="0" lang="de-CH" altLang="en-US" sz="5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r>
              <a:rPr kumimoji="0" lang="de-CH" altLang="en-US" sz="5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Entwodiksyon WASH </a:t>
            </a:r>
            <a:br>
              <a:rPr kumimoji="0" lang="de-CH" altLang="en-US" sz="5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CH" altLang="en-US" sz="5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Pwojè PARHAFS</a:t>
            </a:r>
          </a:p>
        </p:txBody>
      </p:sp>
    </p:spTree>
    <p:extLst>
      <p:ext uri="{BB962C8B-B14F-4D97-AF65-F5344CB8AC3E}">
        <p14:creationId xmlns:p14="http://schemas.microsoft.com/office/powerpoint/2010/main" val="34721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7" b="4518"/>
          <a:stretch/>
        </p:blipFill>
        <p:spPr bwMode="auto">
          <a:xfrm>
            <a:off x="1230284" y="2700335"/>
            <a:ext cx="5040000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53209" y="2281538"/>
            <a:ext cx="2573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buClr>
                <a:srgbClr val="808080"/>
              </a:buClr>
              <a:buSzPts val="2400"/>
            </a:pPr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 </a:t>
            </a:r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kominotè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88477" y="2238670"/>
            <a:ext cx="1557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buClr>
                <a:srgbClr val="808080"/>
              </a:buClr>
              <a:buSzPts val="2400"/>
            </a:pPr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48" y="2743203"/>
            <a:ext cx="2127849" cy="2837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8777" r="36898"/>
          <a:stretch/>
        </p:blipFill>
        <p:spPr>
          <a:xfrm>
            <a:off x="9285852" y="2743203"/>
            <a:ext cx="2052708" cy="28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76250" y="1454516"/>
            <a:ext cx="10108276" cy="6542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fr-CH" altLang="en-US" sz="3200" b="1" dirty="0" smtClean="0">
                <a:solidFill>
                  <a:srgbClr val="000000"/>
                </a:solidFill>
                <a:latin typeface="Arial"/>
              </a:rPr>
              <a:t>Objektif pwojè sa a</a:t>
            </a:r>
            <a:endParaRPr lang="de-CH" altLang="en-US" sz="3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Google Shape;286;p5"/>
          <p:cNvSpPr txBox="1"/>
          <p:nvPr/>
        </p:nvSpPr>
        <p:spPr>
          <a:xfrm>
            <a:off x="1230284" y="2329068"/>
            <a:ext cx="5910745" cy="433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Clr>
                <a:srgbClr val="000000"/>
              </a:buClr>
              <a:buSzPts val="2400"/>
              <a:buFont typeface="Arial"/>
              <a:buNone/>
            </a:pP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 WASH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 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pwojè PARHAFS la gen pou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objektif ede kèk 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fanmi gen yon sistèm WASH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tankou:</a:t>
            </a: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spcBef>
                <a:spcPts val="1000"/>
              </a:spcBef>
              <a:buClr>
                <a:srgbClr val="808080"/>
              </a:buClr>
              <a:buSzPts val="2400"/>
              <a:buFont typeface="Arial"/>
              <a:buChar char="•"/>
            </a:pP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Latrin </a:t>
            </a:r>
            <a:endParaRPr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ede moun pa fè 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bezwen yo atè pou yo pa trape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maladi</a:t>
            </a:r>
          </a:p>
          <a:p>
            <a:pPr marL="742950" lvl="1" indent="-285750" algn="just">
              <a:spcBef>
                <a:spcPts val="1000"/>
              </a:spcBef>
              <a:buClr>
                <a:srgbClr val="808080"/>
              </a:buClr>
              <a:buSzPts val="2400"/>
              <a:buFont typeface="Arial"/>
              <a:buChar char="•"/>
            </a:pP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Yon 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kote pou yo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estoke 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dlo lapli</a:t>
            </a: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 soulaje fanmi an nan </a:t>
            </a:r>
            <a:r>
              <a:rPr lang="fr-CH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tach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menajè </a:t>
            </a:r>
            <a:r>
              <a:rPr lang="fr-CH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yo</a:t>
            </a: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70" y="2537210"/>
            <a:ext cx="3654590" cy="3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30284" y="1502437"/>
            <a:ext cx="10108276" cy="6542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fr-CH" altLang="en-US" sz="3200" b="1" dirty="0" smtClean="0">
                <a:solidFill>
                  <a:srgbClr val="000000"/>
                </a:solidFill>
                <a:latin typeface="Arial"/>
              </a:rPr>
              <a:t>Wòl Anbasad Swis</a:t>
            </a:r>
            <a:endParaRPr lang="de-CH" altLang="en-US" sz="3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Google Shape;337;p9"/>
          <p:cNvSpPr txBox="1"/>
          <p:nvPr/>
        </p:nvSpPr>
        <p:spPr>
          <a:xfrm>
            <a:off x="1230284" y="2204593"/>
            <a:ext cx="6766560" cy="457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CH" sz="2800" b="0" i="0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Koperasyon </a:t>
            </a:r>
            <a:r>
              <a:rPr lang="fr-CH" sz="2800" b="0" i="0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Swis </a:t>
            </a:r>
            <a:r>
              <a:rPr lang="fr-CH" sz="28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 </a:t>
            </a:r>
            <a:r>
              <a:rPr lang="fr-CH" sz="2800" b="0" i="0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akonpaye </a:t>
            </a:r>
            <a:r>
              <a:rPr lang="fr-CH" sz="28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fanmi an nan tout </a:t>
            </a:r>
            <a:r>
              <a:rPr lang="fr-CH" sz="2800" b="0" i="0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pwosesis la</a:t>
            </a:r>
            <a:r>
              <a:rPr lang="fr-CH" sz="2800" b="0" i="0" u="none" strike="noStrike" cap="none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H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Sipò finansye</a:t>
            </a:r>
            <a:r>
              <a:rPr lang="fr-CH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fr-CH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Lap peye </a:t>
            </a:r>
            <a:r>
              <a:rPr lang="fr-CH" sz="28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bòs</a:t>
            </a:r>
            <a:r>
              <a:rPr lang="fr-CH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fr-CH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fr-CH" sz="2800" b="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Lap </a:t>
            </a:r>
            <a:r>
              <a:rPr lang="fr-CH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bay materyo ki pa </a:t>
            </a:r>
            <a:r>
              <a:rPr lang="fr-CH" sz="2800" b="0" i="0" u="none" strike="noStrike" cap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lokal</a:t>
            </a:r>
            <a:r>
              <a:rPr lang="fr-CH" sz="2800" b="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yo+ </a:t>
            </a:r>
            <a:r>
              <a:rPr lang="fr-CH" sz="2800" b="0" i="0" u="none" strike="noStrike" cap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lacho</a:t>
            </a:r>
            <a:endParaRPr lang="fr-CH" sz="2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fr-CH" sz="2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Sipò</a:t>
            </a:r>
            <a:r>
              <a:rPr lang="fr-CH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fr-CH" sz="2800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teknik</a:t>
            </a:r>
            <a:r>
              <a:rPr lang="fr-CH" sz="28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lang="fr-CH" sz="2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742950" lvl="1" indent="-285750">
              <a:buClr>
                <a:srgbClr val="808080"/>
              </a:buClr>
              <a:buSzPts val="2400"/>
              <a:buFont typeface="Arial"/>
              <a:buChar char="•"/>
            </a:pPr>
            <a:r>
              <a:rPr lang="fr-CH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Yon </a:t>
            </a:r>
            <a:r>
              <a:rPr lang="fr-CH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enjenyè </a:t>
            </a:r>
            <a:r>
              <a:rPr lang="fr-CH" sz="2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</a:t>
            </a:r>
            <a:r>
              <a:rPr lang="fr-CH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fr-CH" sz="2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akonpaye</a:t>
            </a:r>
            <a:r>
              <a:rPr lang="fr-CH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fr-CH" sz="2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fanmi</a:t>
            </a:r>
            <a:r>
              <a:rPr lang="fr-CH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fr-CH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 </a:t>
            </a:r>
            <a:r>
              <a:rPr lang="fr-CH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nan tout </a:t>
            </a:r>
            <a:r>
              <a:rPr lang="fr-CH" sz="2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posesis</a:t>
            </a:r>
            <a:r>
              <a:rPr lang="fr-CH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fr-CH" sz="2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kontriksyon</a:t>
            </a:r>
            <a:r>
              <a:rPr lang="fr-CH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endParaRPr sz="2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6" y="2260293"/>
            <a:ext cx="3257005" cy="2442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5" y="4334696"/>
            <a:ext cx="3257005" cy="24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22217" y="1559771"/>
            <a:ext cx="101082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Patisipasyon fanmi an</a:t>
            </a:r>
            <a:endParaRPr lang="fr-FR" sz="32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Google Shape;389;p14"/>
          <p:cNvPicPr preferRelativeResize="0"/>
          <p:nvPr/>
        </p:nvPicPr>
        <p:blipFill rotWithShape="1">
          <a:blip r:embed="rId3">
            <a:alphaModFix/>
          </a:blip>
          <a:srcRect l="15120" t="13944" r="1927"/>
          <a:stretch/>
        </p:blipFill>
        <p:spPr>
          <a:xfrm rot="-5400000">
            <a:off x="1703273" y="2844070"/>
            <a:ext cx="3392573" cy="45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88;p14"/>
          <p:cNvSpPr/>
          <p:nvPr/>
        </p:nvSpPr>
        <p:spPr>
          <a:xfrm>
            <a:off x="1230284" y="2108907"/>
            <a:ext cx="10108276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 enpòtan anpil pou fanmi an konnen se chantye pal, </a:t>
            </a:r>
            <a:r>
              <a:rPr lang="fr-CH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Koperasyon </a:t>
            </a:r>
            <a:r>
              <a:rPr lang="fr-CH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Swis </a:t>
            </a:r>
            <a:r>
              <a:rPr lang="fr-CH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 ba li yon koutmen, se sak fè li trè enpòtan pou li patisipe nan travay kap </a:t>
            </a:r>
            <a:r>
              <a:rPr lang="fr-CH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fèt</a:t>
            </a:r>
            <a:r>
              <a:rPr lang="fr-CH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 </a:t>
            </a:r>
            <a:r>
              <a:rPr lang="fr-CH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chantye</a:t>
            </a:r>
            <a:r>
              <a:rPr lang="fr-CH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fr-CH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tankou.</a:t>
            </a:r>
            <a:endParaRPr sz="2800" dirty="0"/>
          </a:p>
        </p:txBody>
      </p:sp>
      <p:sp>
        <p:nvSpPr>
          <p:cNvPr id="16" name="Google Shape;385;p14"/>
          <p:cNvSpPr txBox="1">
            <a:spLocks/>
          </p:cNvSpPr>
          <p:nvPr/>
        </p:nvSpPr>
        <p:spPr>
          <a:xfrm>
            <a:off x="6535711" y="3719635"/>
            <a:ext cx="4802849" cy="28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Mete dlo, materyo lokal ak non lokal disponib sou chantye a…</a:t>
            </a:r>
          </a:p>
          <a:p>
            <a:pPr marL="342900" indent="-342900"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Fouye twou latrin nan </a:t>
            </a:r>
          </a:p>
          <a:p>
            <a:pPr marL="342900" indent="-342900"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Akonpanye bòs la</a:t>
            </a:r>
          </a:p>
          <a:p>
            <a:pPr marL="342900" indent="-342900"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Sekirize materyo li ak chantye li</a:t>
            </a:r>
          </a:p>
          <a:p>
            <a:pPr marL="342900" indent="-190500"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</a:pPr>
            <a:endParaRPr lang="fr-CH" sz="2400" dirty="0" smtClean="0"/>
          </a:p>
          <a:p>
            <a:pPr marL="457200" indent="-254000"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</a:pPr>
            <a:endParaRPr lang="fr-CH" sz="32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</a:pP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12786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84" y="2352447"/>
            <a:ext cx="5757917" cy="3168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1989" y="2352447"/>
            <a:ext cx="41365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Sekirize materyo</a:t>
            </a:r>
          </a:p>
          <a:p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Koperasyon an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ranplase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yon materyo ki pèdi oubyen ki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paskel pat byen estoke!!!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6250" y="1546167"/>
            <a:ext cx="101082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Patisipasyon fanmi an</a:t>
            </a:r>
            <a:endParaRPr lang="fr-FR" sz="32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"/>
          <a:stretch/>
        </p:blipFill>
        <p:spPr bwMode="auto">
          <a:xfrm>
            <a:off x="1230284" y="2049412"/>
            <a:ext cx="5651560" cy="476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15397" y="2023295"/>
            <a:ext cx="4589170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1000"/>
              </a:spcBef>
              <a:spcAft>
                <a:spcPct val="0"/>
              </a:spcAft>
            </a:pPr>
            <a:r>
              <a:rPr lang="de-CH" sz="2800" dirty="0">
                <a:solidFill>
                  <a:srgbClr val="000000"/>
                </a:solidFill>
                <a:latin typeface="Arial"/>
              </a:rPr>
              <a:t>F</a:t>
            </a:r>
            <a:r>
              <a:rPr lang="de-CH" sz="2800" dirty="0" smtClean="0">
                <a:solidFill>
                  <a:srgbClr val="000000"/>
                </a:solidFill>
                <a:latin typeface="Arial"/>
              </a:rPr>
              <a:t>anmi an responsab preparasyon tèren an</a:t>
            </a:r>
          </a:p>
          <a:p>
            <a:pPr marL="342900" indent="-34290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 smtClean="0">
                <a:solidFill>
                  <a:srgbClr val="000000"/>
                </a:solidFill>
                <a:latin typeface="Arial"/>
              </a:rPr>
              <a:t>Demolisyon </a:t>
            </a:r>
            <a:endParaRPr lang="de-CH" sz="2800" dirty="0">
              <a:solidFill>
                <a:srgbClr val="000000"/>
              </a:solidFill>
              <a:latin typeface="Arial"/>
            </a:endParaRPr>
          </a:p>
          <a:p>
            <a:pPr marL="342900" indent="-34290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/>
              </a:rPr>
              <a:t>Sanble gwo wòch ak ranblè</a:t>
            </a:r>
          </a:p>
          <a:p>
            <a:pPr marL="342900" indent="-34290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/>
              </a:rPr>
              <a:t>Derasinen gwo rasin bwa</a:t>
            </a:r>
          </a:p>
          <a:p>
            <a:pPr marL="342900" indent="-34290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/>
              </a:rPr>
              <a:t>Koupe </a:t>
            </a:r>
            <a:r>
              <a:rPr lang="de-CH" sz="2800" dirty="0" smtClean="0">
                <a:solidFill>
                  <a:srgbClr val="000000"/>
                </a:solidFill>
                <a:latin typeface="Arial"/>
              </a:rPr>
              <a:t>zèb</a:t>
            </a:r>
            <a:endParaRPr lang="de-CH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0284" y="1549840"/>
            <a:ext cx="101082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Preparasyon tèren</a:t>
            </a:r>
            <a:endParaRPr lang="fr-FR" sz="32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6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30284" y="1546167"/>
            <a:ext cx="101082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Sekirite sou chantye</a:t>
            </a:r>
            <a:endParaRPr lang="fr-FR" sz="32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2" descr="P:\Minouche\20180511_103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84" y="2383134"/>
            <a:ext cx="5072400" cy="38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"/>
          <p:cNvSpPr txBox="1"/>
          <p:nvPr/>
        </p:nvSpPr>
        <p:spPr>
          <a:xfrm>
            <a:off x="6610662" y="2383134"/>
            <a:ext cx="4727898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Limite espas travay</a:t>
            </a: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Kouvri </a:t>
            </a: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tout twou ki poko ap sèvi 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poun </a:t>
            </a: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evite 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malè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Mete ekipman ki fèt </a:t>
            </a: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 chantye sou nou.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Mete lòd nan espas nap travay epi kenbel 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pwòp</a:t>
            </a:r>
          </a:p>
        </p:txBody>
      </p:sp>
    </p:spTree>
    <p:extLst>
      <p:ext uri="{BB962C8B-B14F-4D97-AF65-F5344CB8AC3E}">
        <p14:creationId xmlns:p14="http://schemas.microsoft.com/office/powerpoint/2010/main" val="31821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84" y="2437030"/>
            <a:ext cx="5157908" cy="33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/>
          <p:nvPr/>
        </p:nvSpPr>
        <p:spPr>
          <a:xfrm>
            <a:off x="6557554" y="2261546"/>
            <a:ext cx="500545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H" sz="2800" dirty="0" smtClean="0">
                <a:solidFill>
                  <a:srgbClr val="000000"/>
                </a:solidFill>
                <a:latin typeface="Arial"/>
              </a:rPr>
              <a:t>Tip  materyo (materyo lokal yo diferan swivan zòn yo)</a:t>
            </a:r>
            <a:endParaRPr lang="de-CH" sz="2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eaLnBrk="0" fontAlgn="base" hangingPunct="0"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 smtClean="0">
                <a:solidFill>
                  <a:srgbClr val="000000"/>
                </a:solidFill>
                <a:latin typeface="Arial"/>
              </a:rPr>
              <a:t>Kantite materyo</a:t>
            </a:r>
          </a:p>
          <a:p>
            <a:pPr marL="342900" indent="-342900" eaLnBrk="0" fontAlgn="base" hangingPunct="0"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H" sz="2800" dirty="0">
                <a:latin typeface="Arial"/>
              </a:rPr>
              <a:t>Se ansanm ak e</a:t>
            </a:r>
            <a:r>
              <a:rPr lang="fr-CH" sz="2800" dirty="0" smtClean="0">
                <a:latin typeface="Arial"/>
              </a:rPr>
              <a:t>njenyè </a:t>
            </a:r>
            <a:r>
              <a:rPr lang="fr-CH" sz="2800" dirty="0">
                <a:latin typeface="Arial"/>
              </a:rPr>
              <a:t>a fanmi an ap deside sou kantite  materyo  lap bezwen ak tan pou li rasanble yo</a:t>
            </a:r>
            <a:r>
              <a:rPr lang="fr-CH" sz="2800" dirty="0" smtClean="0">
                <a:latin typeface="Arial"/>
              </a:rPr>
              <a:t>.</a:t>
            </a:r>
            <a:endParaRPr lang="de-CH" sz="2800" dirty="0"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0284" y="1653623"/>
            <a:ext cx="10108275" cy="534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>
                <a:solidFill>
                  <a:srgbClr val="000000"/>
                </a:solidFill>
                <a:latin typeface="Arial"/>
              </a:rPr>
              <a:t>Rasanbleman materyo lokal</a:t>
            </a:r>
          </a:p>
        </p:txBody>
      </p:sp>
    </p:spTree>
    <p:extLst>
      <p:ext uri="{BB962C8B-B14F-4D97-AF65-F5344CB8AC3E}">
        <p14:creationId xmlns:p14="http://schemas.microsoft.com/office/powerpoint/2010/main" val="31798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30284" y="1653623"/>
            <a:ext cx="10108275" cy="534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Estokaj</a:t>
            </a:r>
            <a:endParaRPr lang="fr-FR" sz="32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2" descr="P:\Minouche\20181107_111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84" y="2296021"/>
            <a:ext cx="5072400" cy="38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6"/>
          <p:cNvSpPr txBox="1"/>
          <p:nvPr/>
        </p:nvSpPr>
        <p:spPr>
          <a:xfrm>
            <a:off x="6633556" y="2323083"/>
            <a:ext cx="4705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H" sz="2800" dirty="0" smtClean="0">
                <a:solidFill>
                  <a:srgbClr val="000000"/>
                </a:solidFill>
                <a:latin typeface="Arial"/>
              </a:rPr>
              <a:t>Ranje materyo yo swivan gwosè yo nan yon espas ki pap nwi konstriksyon an</a:t>
            </a:r>
          </a:p>
        </p:txBody>
      </p:sp>
    </p:spTree>
    <p:extLst>
      <p:ext uri="{BB962C8B-B14F-4D97-AF65-F5344CB8AC3E}">
        <p14:creationId xmlns:p14="http://schemas.microsoft.com/office/powerpoint/2010/main" val="2521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30284" y="1559446"/>
            <a:ext cx="10108276" cy="168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 smtClean="0">
                <a:latin typeface="Arial"/>
              </a:rPr>
              <a:t>Rasanbleman materyo/ estokaj</a:t>
            </a:r>
          </a:p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800" kern="0" dirty="0" smtClean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Se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Koperasyon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Swis kap ban nou materyo ki pa lokal yo</a:t>
            </a:r>
          </a:p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Google Shape;378;p13"/>
          <p:cNvSpPr/>
          <p:nvPr/>
        </p:nvSpPr>
        <p:spPr>
          <a:xfrm>
            <a:off x="7134003" y="2893876"/>
            <a:ext cx="4753197" cy="243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CH" sz="2800" kern="0" dirty="0" smtClean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Pa 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mete siman, fè, bwa ak planch yo atè ak kote ki gen imidite.</a:t>
            </a:r>
            <a:endParaRPr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spcBef>
                <a:spcPts val="1500"/>
              </a:spcBef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CH" sz="2800" kern="0" dirty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Mete chak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tip 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materyo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apa (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wòch, sab,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Calibri"/>
                <a:cs typeface="Calibri"/>
                <a:sym typeface="Calibri"/>
              </a:rPr>
              <a:t>gravye,tif….)</a:t>
            </a:r>
            <a:endParaRPr sz="2800" kern="0" dirty="0">
              <a:solidFill>
                <a:srgbClr val="000000"/>
              </a:solidFill>
              <a:latin typeface="Arial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26" y="2634867"/>
            <a:ext cx="2252749" cy="16895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116" y="2634867"/>
            <a:ext cx="2209746" cy="1798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3750" y="4645585"/>
            <a:ext cx="2461971" cy="1846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8120" y="4645585"/>
            <a:ext cx="2461971" cy="18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30284" y="1532795"/>
            <a:ext cx="10108276" cy="53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Pwogram</a:t>
            </a:r>
          </a:p>
        </p:txBody>
      </p:sp>
      <p:sp>
        <p:nvSpPr>
          <p:cNvPr id="11" name="Google Shape;241;p2"/>
          <p:cNvSpPr txBox="1">
            <a:spLocks/>
          </p:cNvSpPr>
          <p:nvPr/>
        </p:nvSpPr>
        <p:spPr>
          <a:xfrm>
            <a:off x="1230284" y="2068796"/>
            <a:ext cx="10041572" cy="464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C0C0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Entwodiksyon </a:t>
            </a: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</a:t>
            </a:r>
            <a:r>
              <a:rPr kumimoji="0" lang="fr-CH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Konperasyon</a:t>
            </a: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Pwojè PARHAFS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Chwa fanmi sible yo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Apwòch patisipatif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Chwa atizan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Patisipasyon fanmi 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Sekirite sou chantye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Chwa anplasman latrin ak chatodo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Rasanbleman materyo lokal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lang="fr-CH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Transpò materyo</a:t>
            </a:r>
            <a:endParaRPr kumimoji="0" lang="fr-CH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endParaRPr kumimoji="0" lang="fr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1905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fr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fr-CH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2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30284" y="1559446"/>
            <a:ext cx="101082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 smtClean="0">
                <a:latin typeface="Arial"/>
              </a:rPr>
              <a:t>Transpò</a:t>
            </a:r>
            <a:endParaRPr lang="fr-FR" sz="3200" b="1" dirty="0"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7934" y="2455097"/>
            <a:ext cx="53506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kamyon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 ap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pote materyo yo ka pa kapab rive jis devan pòt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fanmi an,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fanmi an ki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pou fè materyo yo rive sou chantye a. </a:t>
            </a: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fr-FR" sz="2800" dirty="0"/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800" dirty="0" smtClean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r="49672"/>
          <a:stretch/>
        </p:blipFill>
        <p:spPr>
          <a:xfrm>
            <a:off x="1828800" y="2173396"/>
            <a:ext cx="3682537" cy="2017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03" y="4190920"/>
            <a:ext cx="4508270" cy="25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30284" y="1571248"/>
            <a:ext cx="10108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Rapèl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0283" y="2181729"/>
            <a:ext cx="10365971" cy="338554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fanmi an kap pran tout desizyon konsènan konstriksyon li</a:t>
            </a:r>
            <a:endParaRPr lang="fr-F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Fanmi an dwe bay materyo lokal ki disponib nan lokalite lap viv la</a:t>
            </a:r>
            <a:endParaRPr lang="fr-F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H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fr-CH" sz="2800" i="1" dirty="0">
                <a:latin typeface="Arial" panose="020B0604020202020204" pitchFamily="34" charset="0"/>
                <a:cs typeface="Arial" panose="020B0604020202020204" pitchFamily="34" charset="0"/>
              </a:rPr>
              <a:t>enjenyè </a:t>
            </a:r>
            <a:r>
              <a:rPr lang="fr-CH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tèren </a:t>
            </a:r>
            <a:r>
              <a:rPr lang="fr-CH" sz="2800" i="1" dirty="0">
                <a:latin typeface="Arial" panose="020B0604020202020204" pitchFamily="34" charset="0"/>
                <a:cs typeface="Arial" panose="020B0604020202020204" pitchFamily="34" charset="0"/>
              </a:rPr>
              <a:t>an kap akonpaye fanmi an </a:t>
            </a:r>
            <a:r>
              <a:rPr lang="fr-CH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nan tout </a:t>
            </a:r>
            <a:r>
              <a:rPr lang="fr-CH" sz="2800" i="1" dirty="0">
                <a:latin typeface="Arial" panose="020B0604020202020204" pitchFamily="34" charset="0"/>
                <a:cs typeface="Arial" panose="020B0604020202020204" pitchFamily="34" charset="0"/>
              </a:rPr>
              <a:t>demach konstriksyon </a:t>
            </a:r>
            <a:r>
              <a:rPr lang="fr-CH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fanmi an kap fè tout materyo rive sou chantye li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fanmi an kap sekirize chantye li ak materyo yo</a:t>
            </a:r>
            <a:endParaRPr lang="fr-CH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58080" y="3598841"/>
            <a:ext cx="554461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MÈSI TOUT MOUN...!</a:t>
            </a:r>
          </a:p>
        </p:txBody>
      </p:sp>
    </p:spTree>
    <p:extLst>
      <p:ext uri="{BB962C8B-B14F-4D97-AF65-F5344CB8AC3E}">
        <p14:creationId xmlns:p14="http://schemas.microsoft.com/office/powerpoint/2010/main" val="32644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56;p3"/>
          <p:cNvGrpSpPr/>
          <p:nvPr/>
        </p:nvGrpSpPr>
        <p:grpSpPr>
          <a:xfrm>
            <a:off x="218212" y="2522191"/>
            <a:ext cx="3996342" cy="2531947"/>
            <a:chOff x="0" y="1988840"/>
            <a:chExt cx="4283968" cy="2436301"/>
          </a:xfrm>
        </p:grpSpPr>
        <p:pic>
          <p:nvPicPr>
            <p:cNvPr id="10" name="Google Shape;257;p3"/>
            <p:cNvPicPr preferRelativeResize="0"/>
            <p:nvPr/>
          </p:nvPicPr>
          <p:blipFill rotWithShape="1">
            <a:blip r:embed="rId3">
              <a:alphaModFix/>
            </a:blip>
            <a:srcRect b="38708"/>
            <a:stretch/>
          </p:blipFill>
          <p:spPr>
            <a:xfrm>
              <a:off x="0" y="1988840"/>
              <a:ext cx="4283968" cy="2436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258;p3"/>
            <p:cNvSpPr/>
            <p:nvPr/>
          </p:nvSpPr>
          <p:spPr>
            <a:xfrm>
              <a:off x="611560" y="3203451"/>
              <a:ext cx="288032" cy="288032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" name="Google Shape;259;p3"/>
            <p:cNvSpPr/>
            <p:nvPr/>
          </p:nvSpPr>
          <p:spPr>
            <a:xfrm>
              <a:off x="2843808" y="2367930"/>
              <a:ext cx="288032" cy="288032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" name="Google Shape;260;p3"/>
            <p:cNvSpPr txBox="1"/>
            <p:nvPr/>
          </p:nvSpPr>
          <p:spPr>
            <a:xfrm>
              <a:off x="1907704" y="2348880"/>
              <a:ext cx="792088" cy="360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lang="fr-CH" sz="20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Suisse</a:t>
              </a:r>
              <a:endParaRPr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1;p3"/>
            <p:cNvSpPr txBox="1"/>
            <p:nvPr/>
          </p:nvSpPr>
          <p:spPr>
            <a:xfrm>
              <a:off x="971600" y="3052006"/>
              <a:ext cx="792088" cy="360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lang="fr-CH" sz="20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Haïti</a:t>
              </a:r>
              <a:endParaRPr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255;p3"/>
          <p:cNvSpPr txBox="1"/>
          <p:nvPr/>
        </p:nvSpPr>
        <p:spPr>
          <a:xfrm>
            <a:off x="4214554" y="1741014"/>
            <a:ext cx="7945178" cy="505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4013" algn="l"/>
                <a:tab pos="1619250" algn="l"/>
              </a:tabLst>
            </a:pPr>
            <a:r>
              <a:rPr lang="de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Koperasyon an gen </a:t>
            </a:r>
            <a:r>
              <a:rPr lang="de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plis</a:t>
            </a: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pase 10 </a:t>
            </a:r>
            <a:r>
              <a:rPr lang="de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lane</a:t>
            </a: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depi</a:t>
            </a: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lap</a:t>
            </a: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travay</a:t>
            </a: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peyi</a:t>
            </a: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dayiti</a:t>
            </a: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4013" algn="l"/>
                <a:tab pos="1619250" algn="l"/>
              </a:tabLst>
            </a:pP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Aprè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sikl</a:t>
            </a:r>
            <a:r>
              <a:rPr lang="de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ò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Matthew li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travay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nan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reparasyon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lek</a:t>
            </a:r>
            <a:r>
              <a:rPr lang="de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ò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 nan kot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peyi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fr-CH" altLang="en-US" sz="2800" dirty="0"/>
              <a:t> 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nan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elvaj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ak nan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agrikilti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travè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de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òt</a:t>
            </a: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pwojè</a:t>
            </a:r>
            <a:endParaRPr lang="de-CH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4013" algn="l"/>
                <a:tab pos="1619250" algn="l"/>
              </a:tabLst>
            </a:pP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An 2018 </a:t>
            </a:r>
            <a:r>
              <a:rPr lang="fr-CH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Koperasyon an </a:t>
            </a:r>
            <a:r>
              <a:rPr lang="fr-CH" alt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</a:t>
            </a:r>
            <a:r>
              <a:rPr lang="fr-CH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avèk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pwojè PARHAFS nan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pou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sip</a:t>
            </a: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ò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moun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nan Sid nan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reparasyon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oswa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rekonstriksyon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kay</a:t>
            </a:r>
            <a:endParaRPr lang="fr-CH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4013" algn="l"/>
                <a:tab pos="1619250" algn="l"/>
              </a:tabLst>
            </a:pP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2017 li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vini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avèk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pwojè PAGODE nan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pou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kontribye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nan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devlopman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komin yo</a:t>
            </a:r>
          </a:p>
          <a:p>
            <a:pPr>
              <a:spcBef>
                <a:spcPts val="1000"/>
              </a:spcBef>
              <a:tabLst>
                <a:tab pos="354013" algn="l"/>
                <a:tab pos="1619250" algn="l"/>
              </a:tabLst>
            </a:pPr>
            <a:r>
              <a:rPr lang="fr-CH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80"/>
              </a:spcBef>
              <a:buClr>
                <a:srgbClr val="000000"/>
              </a:buClr>
              <a:buSzPts val="2400"/>
              <a:buFont typeface="Arial"/>
              <a:buNone/>
            </a:pPr>
            <a:endParaRPr sz="2400" kern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1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" y="230188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689956" y="843240"/>
            <a:ext cx="1066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b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956" y="1336308"/>
            <a:ext cx="5695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</a:p>
        </p:txBody>
      </p:sp>
      <p:pic>
        <p:nvPicPr>
          <p:cNvPr id="8" name="Google Shape;262;p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5528" y="2309652"/>
            <a:ext cx="4076700" cy="23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257800" y="1859528"/>
            <a:ext cx="6537960" cy="323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4013" algn="l"/>
                <a:tab pos="1619250" algn="l"/>
              </a:tabLst>
            </a:pP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2018 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Koperasyon </a:t>
            </a:r>
            <a:r>
              <a:rPr lang="fr-CH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Swis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avèk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pwojè PAGAI nan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pou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ranfòse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kapasite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agrikilti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moun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yo</a:t>
            </a:r>
            <a:endParaRPr lang="fr-CH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4013" algn="l"/>
                <a:tab pos="1619250" algn="l"/>
              </a:tabLst>
            </a:pPr>
            <a:r>
              <a:rPr lang="fr-CH" alt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Aprè</a:t>
            </a:r>
            <a:r>
              <a:rPr lang="fr-CH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tranblemann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tè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de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dawout</a:t>
            </a:r>
            <a:r>
              <a:rPr lang="de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2021 an </a:t>
            </a:r>
            <a:r>
              <a:rPr lang="fr-CH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Koperasyon an </a:t>
            </a:r>
            <a:r>
              <a:rPr lang="fr-CH" alt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lanse</a:t>
            </a:r>
            <a:r>
              <a:rPr lang="fr-CH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dezyèm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faz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pwojè PARHAFS la nan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menm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fr-CH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lang="fr-CH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274;p4"/>
          <p:cNvSpPr txBox="1"/>
          <p:nvPr/>
        </p:nvSpPr>
        <p:spPr>
          <a:xfrm>
            <a:off x="664212" y="1850798"/>
            <a:ext cx="11527787" cy="5073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500"/>
              </a:spcBef>
              <a:tabLst>
                <a:tab pos="354013" algn="l"/>
                <a:tab pos="1619250" algn="l"/>
              </a:tabLst>
            </a:pPr>
            <a:r>
              <a:rPr lang="de-CH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Pwojè</a:t>
            </a:r>
            <a:r>
              <a:rPr lang="de-CH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apwi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pou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rekonstwi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kay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fè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fòmasyon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peyi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Dayiti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aprè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tranblemann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tè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dawout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endParaRPr lang="de-CH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3875">
              <a:spcBef>
                <a:spcPts val="1000"/>
              </a:spcBef>
              <a:tabLst>
                <a:tab pos="1438275" algn="l"/>
              </a:tabLst>
            </a:pP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la se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pou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rann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komin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rezistan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pou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fè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fas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katatwòf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natirèl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epi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ede asosyasyon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fanm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komin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byen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òganize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pou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fasilite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devlopman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kominote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  <a:p>
            <a:pPr defTabSz="523875">
              <a:spcBef>
                <a:spcPts val="1000"/>
              </a:spcBef>
              <a:tabLst>
                <a:tab pos="1438275" algn="l"/>
              </a:tabLst>
            </a:pP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Ladan li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genyen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pilye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23875">
              <a:spcBef>
                <a:spcPts val="1000"/>
              </a:spcBef>
              <a:tabLst>
                <a:tab pos="1438275" algn="l"/>
              </a:tabLst>
            </a:pP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1-Konstriksyon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kay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sistèm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WASH (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kaptaj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dlo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lapli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latrin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zòn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riral</a:t>
            </a: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endParaRPr lang="de-CH" alt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3875">
              <a:spcBef>
                <a:spcPts val="1000"/>
              </a:spcBef>
              <a:tabLst>
                <a:tab pos="1438275" algn="l"/>
              </a:tabLst>
            </a:pP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2-Fòmasyon </a:t>
            </a:r>
          </a:p>
          <a:p>
            <a:pPr defTabSz="523875">
              <a:spcBef>
                <a:spcPts val="1000"/>
              </a:spcBef>
              <a:tabLst>
                <a:tab pos="1438275" algn="l"/>
              </a:tabLst>
            </a:pPr>
            <a:r>
              <a:rPr lang="de-CH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3-Konstriksyon abri pwoteksyon (miltifonksyonèl)</a:t>
            </a:r>
          </a:p>
          <a:p>
            <a:pPr algn="just" defTabSz="523875">
              <a:spcBef>
                <a:spcPts val="1000"/>
              </a:spcBef>
              <a:tabLst>
                <a:tab pos="1438275" algn="l"/>
              </a:tabLst>
            </a:pPr>
            <a:r>
              <a:rPr lang="fr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4- Akonpayman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asosyasyon fanm nan </a:t>
            </a:r>
            <a:r>
              <a:rPr lang="fr-CH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kèk</a:t>
            </a:r>
            <a:r>
              <a:rPr lang="fr-CH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komin pou </a:t>
            </a:r>
            <a:r>
              <a:rPr lang="fr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ede</a:t>
            </a:r>
            <a:r>
              <a:rPr lang="fr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yo </a:t>
            </a:r>
            <a:r>
              <a:rPr lang="fr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vini</a:t>
            </a:r>
            <a:r>
              <a:rPr lang="fr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plis </a:t>
            </a:r>
            <a:r>
              <a:rPr lang="fr-CH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oton</a:t>
            </a:r>
            <a:r>
              <a:rPr lang="de-CH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ò</a:t>
            </a:r>
            <a:r>
              <a:rPr lang="fr-CH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CH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80"/>
              </a:spcBef>
              <a:buClr>
                <a:srgbClr val="000000"/>
              </a:buClr>
              <a:buSzPts val="2400"/>
              <a:buFont typeface="Arial"/>
              <a:buNone/>
            </a:pP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46599" y="1428127"/>
            <a:ext cx="10108276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Entwodiksyon dezyèm faz pwojè PARHAFS </a:t>
            </a:r>
            <a:endParaRPr lang="de-CH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284" y="1573970"/>
            <a:ext cx="10108276" cy="689547"/>
          </a:xfrm>
          <a:noFill/>
        </p:spPr>
        <p:txBody>
          <a:bodyPr>
            <a:normAutofit/>
          </a:bodyPr>
          <a:lstStyle/>
          <a:p>
            <a:r>
              <a:rPr lang="fr-CH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konfimasyon fanmi sible nan pwojè a</a:t>
            </a:r>
            <a:endParaRPr lang="de-CH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259841" y="2771001"/>
            <a:ext cx="10108276" cy="9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00"/>
              </a:spcBef>
              <a:tabLst>
                <a:tab pos="354013" algn="l"/>
                <a:tab pos="1619250" algn="l"/>
              </a:tabLst>
            </a:pPr>
            <a:r>
              <a:rPr lang="de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Seleksyon fanmi sible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yo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 fèt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an kolaborasyon ak komite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a, otorite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lokal yo,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daprè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kritè vilnerabilite yo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tabLst>
                <a:tab pos="354013" algn="l"/>
                <a:tab pos="1619250" algn="l"/>
              </a:tabLst>
            </a:pPr>
            <a:endParaRPr lang="de-CH" altLang="en-US" sz="2400" dirty="0"/>
          </a:p>
          <a:p>
            <a:pPr marL="0" indent="0" defTabSz="523875">
              <a:buFontTx/>
              <a:buNone/>
              <a:tabLst>
                <a:tab pos="1438275" algn="l"/>
              </a:tabLst>
            </a:pPr>
            <a:endParaRPr lang="de-CH" altLang="en-US" sz="2400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3758171"/>
            <a:ext cx="3429000" cy="2374900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16221" y="4729597"/>
            <a:ext cx="46805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523875">
              <a:spcBef>
                <a:spcPts val="1000"/>
              </a:spcBef>
              <a:buNone/>
              <a:tabLst>
                <a:tab pos="1438275" algn="l"/>
              </a:tabLst>
            </a:pPr>
            <a:r>
              <a:rPr lang="de-CH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Ou se yon fanmi sible?</a:t>
            </a:r>
          </a:p>
        </p:txBody>
      </p:sp>
    </p:spTree>
    <p:extLst>
      <p:ext uri="{BB962C8B-B14F-4D97-AF65-F5344CB8AC3E}">
        <p14:creationId xmlns:p14="http://schemas.microsoft.com/office/powerpoint/2010/main" val="801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711060"/>
            <a:ext cx="10108276" cy="4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Kisa fanmi sible a vle di?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30282" y="2353457"/>
            <a:ext cx="5138434" cy="488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00"/>
              </a:spcBef>
              <a:tabLst>
                <a:tab pos="354013" algn="l"/>
                <a:tab pos="1619250" algn="l"/>
              </a:tabLst>
            </a:pPr>
            <a:r>
              <a:rPr lang="de-CH" altLang="en-US" sz="2800" dirty="0" smtClean="0">
                <a:latin typeface="Arial"/>
              </a:rPr>
              <a:t>Se yon fanmi ki seleksyone nan pwojè PARHAFS la swivan tout kritè ki etabli yo, fanmi sa a dakò kolabore ak jwe wòl pal nan travay la. </a:t>
            </a:r>
          </a:p>
          <a:p>
            <a:pPr>
              <a:spcBef>
                <a:spcPts val="500"/>
              </a:spcBef>
              <a:tabLst>
                <a:tab pos="354013" algn="l"/>
                <a:tab pos="1619250" algn="l"/>
              </a:tabLst>
            </a:pPr>
            <a:r>
              <a:rPr lang="de-CH" altLang="en-US" sz="2800" dirty="0" smtClean="0">
                <a:latin typeface="Arial"/>
              </a:rPr>
              <a:t>Lap ka rekonstwi oswa repare kay li ak</a:t>
            </a:r>
            <a:r>
              <a:rPr lang="de-CH" altLang="en-US" sz="2800" dirty="0">
                <a:latin typeface="Arial"/>
              </a:rPr>
              <a:t> sipò </a:t>
            </a:r>
            <a:r>
              <a:rPr lang="de-CH" altLang="en-US" sz="2800" dirty="0" smtClean="0">
                <a:latin typeface="Arial"/>
              </a:rPr>
              <a:t>Koperasyon an.</a:t>
            </a:r>
            <a:endParaRPr lang="de-CH" altLang="en-US" sz="2800" dirty="0" smtClean="0">
              <a:latin typeface="Arial"/>
            </a:endParaRPr>
          </a:p>
          <a:p>
            <a:pPr>
              <a:spcBef>
                <a:spcPts val="500"/>
              </a:spcBef>
              <a:tabLst>
                <a:tab pos="354013" algn="l"/>
                <a:tab pos="1619250" algn="l"/>
              </a:tabLst>
            </a:pPr>
            <a:r>
              <a:rPr lang="de-CH" altLang="en-US" sz="2800" dirty="0" smtClean="0">
                <a:latin typeface="Arial"/>
              </a:rPr>
              <a:t>Li gen chwa pou li aksepte oswa refize sipò</a:t>
            </a:r>
            <a:r>
              <a:rPr lang="de-CH" altLang="en-US" sz="2800" dirty="0">
                <a:latin typeface="Arial"/>
              </a:rPr>
              <a:t> </a:t>
            </a:r>
            <a:r>
              <a:rPr lang="de-CH" altLang="en-US" sz="2800" dirty="0" smtClean="0">
                <a:latin typeface="Arial"/>
              </a:rPr>
              <a:t>Koperasyon an.</a:t>
            </a:r>
            <a:endParaRPr lang="de-CH" altLang="en-US" sz="2800" dirty="0">
              <a:latin typeface="Arial"/>
            </a:endParaRPr>
          </a:p>
          <a:p>
            <a:pPr marL="0" indent="0" defTabSz="523875">
              <a:buFontTx/>
              <a:buNone/>
              <a:tabLst>
                <a:tab pos="1438275" algn="l"/>
              </a:tabLst>
            </a:pPr>
            <a:endParaRPr lang="de-CH" altLang="en-US" sz="2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4" y="2353457"/>
            <a:ext cx="4334726" cy="43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12853" y="1488166"/>
            <a:ext cx="10108276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altLang="en-US" sz="2800" kern="0" dirty="0" smtClean="0">
                <a:solidFill>
                  <a:srgbClr val="000000"/>
                </a:solidFill>
                <a:latin typeface="Arial"/>
              </a:rPr>
              <a:t>Apwòch patisipatif</a:t>
            </a:r>
          </a:p>
          <a:p>
            <a:r>
              <a:rPr lang="de-CH" altLang="en-US" sz="2800" kern="0" dirty="0" smtClean="0">
                <a:solidFill>
                  <a:srgbClr val="000000"/>
                </a:solidFill>
                <a:latin typeface="Arial"/>
              </a:rPr>
              <a:t>«Fè </a:t>
            </a:r>
            <a:r>
              <a:rPr lang="de-CH" altLang="en-US" sz="2800" kern="0" dirty="0" smtClean="0">
                <a:solidFill>
                  <a:srgbClr val="FF0000"/>
                </a:solidFill>
                <a:latin typeface="Arial"/>
              </a:rPr>
              <a:t>AK OU </a:t>
            </a:r>
            <a:r>
              <a:rPr lang="de-CH" altLang="en-US" sz="2800" kern="0" dirty="0" smtClean="0">
                <a:solidFill>
                  <a:srgbClr val="000000"/>
                </a:solidFill>
                <a:latin typeface="Arial"/>
              </a:rPr>
              <a:t>olye</a:t>
            </a:r>
            <a:r>
              <a:rPr lang="de-CH" altLang="en-US" sz="2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altLang="en-US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altLang="en-US" sz="2800" kern="0" dirty="0" smtClean="0">
                <a:solidFill>
                  <a:srgbClr val="FF0000"/>
                </a:solidFill>
                <a:latin typeface="Arial"/>
              </a:rPr>
              <a:t>POU OU</a:t>
            </a:r>
            <a:r>
              <a:rPr lang="de-CH" altLang="en-US" sz="2800" kern="0" dirty="0" smtClean="0">
                <a:solidFill>
                  <a:srgbClr val="000000"/>
                </a:solidFill>
                <a:latin typeface="Arial"/>
              </a:rPr>
              <a:t>»</a:t>
            </a:r>
          </a:p>
        </p:txBody>
      </p:sp>
      <p:sp>
        <p:nvSpPr>
          <p:cNvPr id="11" name="Google Shape;325;p8"/>
          <p:cNvSpPr txBox="1"/>
          <p:nvPr/>
        </p:nvSpPr>
        <p:spPr>
          <a:xfrm>
            <a:off x="1230284" y="2466358"/>
            <a:ext cx="10108275" cy="399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CH" sz="2800" kern="0" dirty="0">
                <a:latin typeface="Arial"/>
                <a:ea typeface="Arial"/>
                <a:cs typeface="Arial"/>
                <a:sym typeface="Arial"/>
              </a:rPr>
              <a:t>Se fanmi an </a:t>
            </a:r>
            <a:r>
              <a:rPr lang="fr-CH" sz="2800" kern="0" dirty="0" smtClean="0">
                <a:latin typeface="Arial"/>
                <a:ea typeface="Arial"/>
                <a:cs typeface="Arial"/>
                <a:sym typeface="Arial"/>
              </a:rPr>
              <a:t>kap </a:t>
            </a:r>
            <a:r>
              <a:rPr lang="fr-CH" sz="2800" kern="0" dirty="0">
                <a:latin typeface="Arial"/>
                <a:ea typeface="Arial"/>
                <a:cs typeface="Arial"/>
                <a:sym typeface="Arial"/>
              </a:rPr>
              <a:t>pran tout desizyon konsènan </a:t>
            </a:r>
            <a:r>
              <a:rPr lang="fr-CH" sz="2800" kern="0" dirty="0" smtClean="0">
                <a:latin typeface="Arial"/>
                <a:ea typeface="Arial"/>
                <a:cs typeface="Arial"/>
                <a:sym typeface="Arial"/>
              </a:rPr>
              <a:t>konstriksyon sistèm WASH la tankou:</a:t>
            </a:r>
            <a:endParaRPr sz="2800" kern="0" dirty="0">
              <a:latin typeface="Arial"/>
              <a:cs typeface="Arial"/>
              <a:sym typeface="Arial"/>
            </a:endParaRPr>
          </a:p>
          <a:p>
            <a:pPr marL="742950" lvl="1" indent="-285750">
              <a:buClr>
                <a:srgbClr val="808080"/>
              </a:buClr>
              <a:buSzPts val="2400"/>
              <a:buFont typeface="Arial"/>
              <a:buChar char="•"/>
            </a:pP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Chwazi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atizan </a:t>
            </a: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808080"/>
              </a:buClr>
              <a:buSzPts val="2400"/>
              <a:buFont typeface="Arial"/>
              <a:buChar char="•"/>
            </a:pP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Chwazi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kote pou li konstwi sistèm wash la</a:t>
            </a: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808080"/>
              </a:buClr>
              <a:buSzPts val="2400"/>
              <a:buFont typeface="Arial"/>
              <a:buChar char="•"/>
            </a:pP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Chwazi si li vle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swa latrin nan, swa chatodo a oswa toulède</a:t>
            </a:r>
          </a:p>
          <a:p>
            <a:pPr lvl="1">
              <a:buClr>
                <a:srgbClr val="808080"/>
              </a:buClr>
              <a:buSzPts val="2400"/>
            </a:pPr>
            <a:endParaRPr lang="fr-CH" sz="28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80"/>
              </a:spcBef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Koperasyo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an </a:t>
            </a:r>
            <a:r>
              <a:rPr lang="fr-CH" sz="28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akonpaye fanmi an pandan tout pwosesis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</a:p>
          <a:p>
            <a:pPr marL="342900" indent="-342900">
              <a:spcBef>
                <a:spcPts val="480"/>
              </a:spcBef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Enjenyè 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 ap akonpaye fanmi yo 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nan</a:t>
            </a:r>
            <a:r>
              <a:rPr lang="fr-CH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demach konstriksyon yo.</a:t>
            </a: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33350">
              <a:buClr>
                <a:srgbClr val="808080"/>
              </a:buClr>
              <a:buSzPts val="2400"/>
              <a:buFont typeface="Arial"/>
              <a:buNone/>
            </a:pP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2400">
              <a:buClr>
                <a:srgbClr val="808080"/>
              </a:buClr>
              <a:buSzPts val="2100"/>
              <a:buFont typeface="Arial"/>
              <a:buNone/>
            </a:pPr>
            <a:endParaRPr sz="21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6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Entwodiksyon WASH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r="6596"/>
          <a:stretch/>
        </p:blipFill>
        <p:spPr>
          <a:xfrm>
            <a:off x="6168044" y="2460249"/>
            <a:ext cx="5170516" cy="31519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2473845"/>
            <a:ext cx="4727898" cy="315193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568052" y="1998584"/>
            <a:ext cx="2052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buClr>
                <a:srgbClr val="808080"/>
              </a:buClr>
              <a:buSzPts val="2400"/>
            </a:pPr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Fòmasyon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4249" y="1998584"/>
            <a:ext cx="3798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buClr>
                <a:srgbClr val="808080"/>
              </a:buClr>
              <a:buSzPts val="2400"/>
            </a:pPr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Konstriksyon </a:t>
            </a:r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 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Widescreen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Pwojè PARHAFS </vt:lpstr>
      <vt:lpstr>PowerPoint Presentation</vt:lpstr>
      <vt:lpstr>konfimasyon fanmi sible nan pwojè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Studer Martin</dc:creator>
  <cp:lastModifiedBy>Guillaume Vivianne</cp:lastModifiedBy>
  <cp:revision>107</cp:revision>
  <cp:lastPrinted>2021-06-09T14:16:24Z</cp:lastPrinted>
  <dcterms:created xsi:type="dcterms:W3CDTF">2021-04-13T11:52:00Z</dcterms:created>
  <dcterms:modified xsi:type="dcterms:W3CDTF">2023-04-21T17:07:53Z</dcterms:modified>
</cp:coreProperties>
</file>